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8" r:id="rId3"/>
    <p:sldId id="257" r:id="rId4"/>
    <p:sldId id="258" r:id="rId5"/>
    <p:sldId id="259" r:id="rId6"/>
    <p:sldId id="270" r:id="rId7"/>
    <p:sldId id="271" r:id="rId8"/>
    <p:sldId id="272" r:id="rId9"/>
    <p:sldId id="273" r:id="rId10"/>
    <p:sldId id="274" r:id="rId11"/>
    <p:sldId id="262" r:id="rId12"/>
    <p:sldId id="266" r:id="rId13"/>
    <p:sldId id="267" r:id="rId14"/>
  </p:sldIdLst>
  <p:sldSz cx="18300700" cy="10299700"/>
  <p:notesSz cx="18300700" cy="10299700"/>
  <p:defaultTextStyle>
    <a:defPPr>
      <a:defRPr kern="0"/>
    </a:defPPr>
  </p:defaultTextStyle>
  <p:extLst>
    <p:ext uri="{521415D9-36F7-43E2-AB2F-B90AF26B5E84}">
      <p14:sectionLst xmlns:p14="http://schemas.microsoft.com/office/powerpoint/2010/main">
        <p14:section name="Section par défaut" id="{AFEB4DDD-E975-469C-9813-247095247C20}">
          <p14:sldIdLst>
            <p14:sldId id="256"/>
            <p14:sldId id="268"/>
            <p14:sldId id="257"/>
            <p14:sldId id="258"/>
            <p14:sldId id="259"/>
            <p14:sldId id="270"/>
            <p14:sldId id="271"/>
            <p14:sldId id="272"/>
            <p14:sldId id="273"/>
            <p14:sldId id="274"/>
            <p14:sldId id="262"/>
            <p14:sldId id="266"/>
            <p14:sldId id="26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71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7050" b="1" i="0">
                <a:solidFill>
                  <a:srgbClr val="131313"/>
                </a:solidFill>
                <a:latin typeface="Tahoma"/>
                <a:cs typeface="Tahom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rgbClr val="131313"/>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rgbClr val="131313"/>
                </a:solidFill>
                <a:latin typeface="Tahoma"/>
                <a:cs typeface="Tahom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000"/>
          </a:xfrm>
          <a:prstGeom prst="rect">
            <a:avLst/>
          </a:prstGeom>
        </p:spPr>
      </p:pic>
      <p:sp>
        <p:nvSpPr>
          <p:cNvPr id="2" name="Holder 2"/>
          <p:cNvSpPr>
            <a:spLocks noGrp="1"/>
          </p:cNvSpPr>
          <p:nvPr>
            <p:ph type="title"/>
          </p:nvPr>
        </p:nvSpPr>
        <p:spPr/>
        <p:txBody>
          <a:bodyPr lIns="0" tIns="0" rIns="0" bIns="0"/>
          <a:lstStyle>
            <a:lvl1pPr>
              <a:defRPr sz="7050" b="1" i="0">
                <a:solidFill>
                  <a:srgbClr val="131313"/>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00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47404" y="1156595"/>
            <a:ext cx="13805890" cy="1069975"/>
          </a:xfrm>
          <a:prstGeom prst="rect">
            <a:avLst/>
          </a:prstGeom>
        </p:spPr>
        <p:txBody>
          <a:bodyPr wrap="square" lIns="0" tIns="0" rIns="0" bIns="0">
            <a:spAutoFit/>
          </a:bodyPr>
          <a:lstStyle>
            <a:lvl1pPr>
              <a:defRPr sz="7050" b="1" i="0">
                <a:solidFill>
                  <a:srgbClr val="131313"/>
                </a:solidFill>
                <a:latin typeface="Tahoma"/>
                <a:cs typeface="Tahom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6/5/2024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6" name="TextBox 5">
            <a:extLst>
              <a:ext uri="{FF2B5EF4-FFF2-40B4-BE49-F238E27FC236}">
                <a16:creationId xmlns:a16="http://schemas.microsoft.com/office/drawing/2014/main" id="{A78F5779-B3D1-F135-9C78-EC36FC2981B9}"/>
              </a:ext>
            </a:extLst>
          </p:cNvPr>
          <p:cNvSpPr txBox="1"/>
          <p:nvPr/>
        </p:nvSpPr>
        <p:spPr>
          <a:xfrm>
            <a:off x="10369550" y="1816602"/>
            <a:ext cx="7918450" cy="5016758"/>
          </a:xfrm>
          <a:prstGeom prst="rect">
            <a:avLst/>
          </a:prstGeom>
          <a:noFill/>
        </p:spPr>
        <p:txBody>
          <a:bodyPr wrap="square">
            <a:spAutoFit/>
          </a:bodyPr>
          <a:lstStyle/>
          <a:p>
            <a:r>
              <a:rPr kumimoji="0" lang="en-US" sz="8000" b="1" i="0" u="none" strike="noStrike" kern="0" cap="none" spc="0" normalizeH="0" baseline="0" noProof="0" dirty="0">
                <a:ln>
                  <a:noFill/>
                </a:ln>
                <a:solidFill>
                  <a:srgbClr val="112E54"/>
                </a:solidFill>
                <a:effectLst/>
                <a:uLnTx/>
                <a:uFillTx/>
                <a:latin typeface="Montserrat"/>
                <a:sym typeface="Montserrat"/>
              </a:rPr>
              <a:t>O</a:t>
            </a:r>
            <a:r>
              <a:rPr kumimoji="0" lang="en" sz="8000" b="1" i="0" u="none" strike="noStrike" kern="0" cap="none" spc="0" normalizeH="0" baseline="0" noProof="0" dirty="0">
                <a:ln>
                  <a:noFill/>
                </a:ln>
                <a:solidFill>
                  <a:srgbClr val="112E54"/>
                </a:solidFill>
                <a:effectLst/>
                <a:uLnTx/>
                <a:uFillTx/>
                <a:latin typeface="Montserrat"/>
                <a:sym typeface="Montserrat"/>
              </a:rPr>
              <a:t>ptimisation de Système de gestion </a:t>
            </a:r>
            <a:r>
              <a:rPr kumimoji="0" lang="en" sz="8000" b="0" i="0" u="none" strike="noStrike" kern="0" cap="none" spc="0" normalizeH="0" baseline="0" noProof="0" dirty="0">
                <a:ln>
                  <a:noFill/>
                </a:ln>
                <a:solidFill>
                  <a:srgbClr val="112E54"/>
                </a:solidFill>
                <a:effectLst/>
                <a:uLnTx/>
                <a:uFillTx/>
                <a:latin typeface="Montserrat"/>
                <a:sym typeface="Montserrat"/>
              </a:rPr>
              <a:t>de bibliothèque</a:t>
            </a:r>
            <a:endParaRPr lang="en-US" sz="8000" dirty="0"/>
          </a:p>
        </p:txBody>
      </p:sp>
      <p:sp>
        <p:nvSpPr>
          <p:cNvPr id="3" name="ZoneTexte 2">
            <a:extLst>
              <a:ext uri="{FF2B5EF4-FFF2-40B4-BE49-F238E27FC236}">
                <a16:creationId xmlns:a16="http://schemas.microsoft.com/office/drawing/2014/main" id="{39C1C474-05D0-8413-9067-807B9E95DC2E}"/>
              </a:ext>
            </a:extLst>
          </p:cNvPr>
          <p:cNvSpPr txBox="1"/>
          <p:nvPr/>
        </p:nvSpPr>
        <p:spPr>
          <a:xfrm>
            <a:off x="7550149" y="8479900"/>
            <a:ext cx="10131425" cy="707886"/>
          </a:xfrm>
          <a:prstGeom prst="rect">
            <a:avLst/>
          </a:prstGeom>
          <a:noFill/>
        </p:spPr>
        <p:txBody>
          <a:bodyPr wrap="square" rtlCol="0">
            <a:spAutoFit/>
          </a:bodyPr>
          <a:lstStyle/>
          <a:p>
            <a:pPr algn="ctr"/>
            <a:r>
              <a:rPr lang="en-US" sz="2000" b="1" dirty="0">
                <a:solidFill>
                  <a:schemeClr val="tx2">
                    <a:lumMod val="50000"/>
                  </a:schemeClr>
                </a:solidFill>
                <a:latin typeface="Montserrat" panose="00000500000000000000" pitchFamily="2" charset="0"/>
              </a:rPr>
              <a:t>-Hiba </a:t>
            </a:r>
            <a:r>
              <a:rPr lang="en-US" sz="2000" b="1" dirty="0" err="1">
                <a:solidFill>
                  <a:schemeClr val="tx2">
                    <a:lumMod val="50000"/>
                  </a:schemeClr>
                </a:solidFill>
                <a:latin typeface="Montserrat" panose="00000500000000000000" pitchFamily="2" charset="0"/>
              </a:rPr>
              <a:t>Mouhssine</a:t>
            </a:r>
            <a:r>
              <a:rPr lang="en-US" sz="2000" b="1" dirty="0">
                <a:solidFill>
                  <a:schemeClr val="tx2">
                    <a:lumMod val="50000"/>
                  </a:schemeClr>
                </a:solidFill>
                <a:latin typeface="Montserrat" panose="00000500000000000000" pitchFamily="2" charset="0"/>
              </a:rPr>
              <a:t>		-</a:t>
            </a:r>
            <a:r>
              <a:rPr lang="en-US" sz="2000" b="1" dirty="0" err="1">
                <a:solidFill>
                  <a:schemeClr val="tx2">
                    <a:lumMod val="50000"/>
                  </a:schemeClr>
                </a:solidFill>
                <a:latin typeface="Montserrat" panose="00000500000000000000" pitchFamily="2" charset="0"/>
              </a:rPr>
              <a:t>Essiddik</a:t>
            </a:r>
            <a:r>
              <a:rPr lang="en-US" sz="2000" b="1" dirty="0">
                <a:solidFill>
                  <a:schemeClr val="tx2">
                    <a:lumMod val="50000"/>
                  </a:schemeClr>
                </a:solidFill>
                <a:latin typeface="Montserrat" panose="00000500000000000000" pitchFamily="2" charset="0"/>
              </a:rPr>
              <a:t> </a:t>
            </a:r>
            <a:r>
              <a:rPr lang="en-US" sz="2000" b="1" dirty="0" err="1">
                <a:solidFill>
                  <a:schemeClr val="tx2">
                    <a:lumMod val="50000"/>
                  </a:schemeClr>
                </a:solidFill>
                <a:latin typeface="Montserrat" panose="00000500000000000000" pitchFamily="2" charset="0"/>
              </a:rPr>
              <a:t>Kharbouch</a:t>
            </a:r>
            <a:r>
              <a:rPr lang="en-US" sz="2000" b="1" dirty="0">
                <a:solidFill>
                  <a:schemeClr val="tx2">
                    <a:lumMod val="50000"/>
                  </a:schemeClr>
                </a:solidFill>
                <a:latin typeface="Montserrat" panose="00000500000000000000" pitchFamily="2" charset="0"/>
              </a:rPr>
              <a:t>	-Mohammed </a:t>
            </a:r>
            <a:r>
              <a:rPr lang="en-US" sz="2000" b="1" dirty="0" err="1">
                <a:solidFill>
                  <a:schemeClr val="tx2">
                    <a:lumMod val="50000"/>
                  </a:schemeClr>
                </a:solidFill>
                <a:latin typeface="Montserrat" panose="00000500000000000000" pitchFamily="2" charset="0"/>
              </a:rPr>
              <a:t>Mesti</a:t>
            </a:r>
            <a:endParaRPr lang="en-US" sz="2000" b="1" dirty="0">
              <a:solidFill>
                <a:schemeClr val="tx2">
                  <a:lumMod val="50000"/>
                </a:schemeClr>
              </a:solidFill>
              <a:latin typeface="Montserrat" panose="00000500000000000000" pitchFamily="2" charset="0"/>
            </a:endParaRPr>
          </a:p>
          <a:p>
            <a:pPr algn="ctr"/>
            <a:endParaRPr lang="en-US" sz="2000" b="1" dirty="0">
              <a:solidFill>
                <a:schemeClr val="tx2">
                  <a:lumMod val="50000"/>
                </a:schemeClr>
              </a:solidFill>
              <a:latin typeface="Montserrat" panose="00000500000000000000" pitchFamily="2" charset="0"/>
            </a:endParaRPr>
          </a:p>
        </p:txBody>
      </p:sp>
      <p:sp>
        <p:nvSpPr>
          <p:cNvPr id="4" name="ZoneTexte 3">
            <a:extLst>
              <a:ext uri="{FF2B5EF4-FFF2-40B4-BE49-F238E27FC236}">
                <a16:creationId xmlns:a16="http://schemas.microsoft.com/office/drawing/2014/main" id="{B0E438FB-662E-325B-AA8F-7AC32C8BB782}"/>
              </a:ext>
            </a:extLst>
          </p:cNvPr>
          <p:cNvSpPr txBox="1"/>
          <p:nvPr/>
        </p:nvSpPr>
        <p:spPr>
          <a:xfrm>
            <a:off x="12198350" y="9337282"/>
            <a:ext cx="7391400" cy="400110"/>
          </a:xfrm>
          <a:prstGeom prst="rect">
            <a:avLst/>
          </a:prstGeom>
          <a:noFill/>
        </p:spPr>
        <p:txBody>
          <a:bodyPr wrap="square" rtlCol="0">
            <a:spAutoFit/>
          </a:bodyPr>
          <a:lstStyle/>
          <a:p>
            <a:pPr algn="ctr" rtl="0"/>
            <a:r>
              <a:rPr lang="en-US" sz="2000" dirty="0" err="1"/>
              <a:t>Encadré</a:t>
            </a:r>
            <a:r>
              <a:rPr lang="en-US" sz="2000" dirty="0"/>
              <a:t> par </a:t>
            </a:r>
            <a:r>
              <a:rPr lang="fr-FR" sz="2000" b="1" i="0" dirty="0">
                <a:solidFill>
                  <a:schemeClr val="accent1">
                    <a:lumMod val="50000"/>
                  </a:schemeClr>
                </a:solidFill>
                <a:effectLst/>
                <a:latin typeface="Montserrat" panose="00000500000000000000" pitchFamily="2" charset="0"/>
              </a:rPr>
              <a:t>Yassine </a:t>
            </a:r>
            <a:r>
              <a:rPr lang="fr-FR" sz="2000" b="1" i="0" dirty="0" err="1">
                <a:solidFill>
                  <a:schemeClr val="accent1">
                    <a:lumMod val="50000"/>
                  </a:schemeClr>
                </a:solidFill>
                <a:effectLst/>
                <a:latin typeface="Montserrat" panose="00000500000000000000" pitchFamily="2" charset="0"/>
              </a:rPr>
              <a:t>Sadqi</a:t>
            </a:r>
            <a:endParaRPr lang="fr-FR" sz="2000" b="1" i="0" dirty="0">
              <a:solidFill>
                <a:schemeClr val="accent1">
                  <a:lumMod val="50000"/>
                </a:schemeClr>
              </a:solidFill>
              <a:effectLst/>
              <a:latin typeface="Montserrat" panose="00000500000000000000" pitchFamily="2" charset="0"/>
            </a:endParaRPr>
          </a:p>
        </p:txBody>
      </p:sp>
      <p:pic>
        <p:nvPicPr>
          <p:cNvPr id="9" name="Image 8">
            <a:extLst>
              <a:ext uri="{FF2B5EF4-FFF2-40B4-BE49-F238E27FC236}">
                <a16:creationId xmlns:a16="http://schemas.microsoft.com/office/drawing/2014/main" id="{C04BEEA5-9BE9-FCA8-2660-753E5E222670}"/>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673" b="92981" l="5164" r="95766">
                        <a14:foregroundMark x1="17248" y1="15571" x2="17248" y2="14885"/>
                        <a14:foregroundMark x1="17119" y1="19040" x2="11578" y2="19262"/>
                        <a14:foregroundMark x1="12962" y1="28439" x2="12962" y2="28439"/>
                        <a14:foregroundMark x1="13762" y1="26785" x2="12187" y2="29044"/>
                        <a14:foregroundMark x1="14433" y1="43324" x2="14020" y2="52239"/>
                        <a14:foregroundMark x1="14304" y1="57806" x2="10612" y2="78136"/>
                        <a14:foregroundMark x1="10612" y1="78136" x2="7333" y2="63776"/>
                        <a14:foregroundMark x1="7333" y1="63776" x2="7384" y2="83582"/>
                        <a14:foregroundMark x1="7384" y1="83582" x2="12084" y2="56111"/>
                        <a14:foregroundMark x1="12084" y1="56111" x2="15879" y2="48447"/>
                        <a14:foregroundMark x1="15879" y1="48447" x2="18022" y2="62001"/>
                        <a14:foregroundMark x1="18022" y1="62001" x2="15234" y2="74344"/>
                        <a14:foregroundMark x1="5293" y1="80557" x2="9657" y2="86365"/>
                        <a14:foregroundMark x1="9657" y1="86365" x2="9657" y2="86365"/>
                        <a14:foregroundMark x1="90937" y1="72691" x2="92461" y2="81323"/>
                        <a14:foregroundMark x1="92461" y1="81323" x2="92357" y2="71400"/>
                        <a14:foregroundMark x1="92357" y1="71400" x2="94345" y2="78661"/>
                        <a14:foregroundMark x1="94345" y1="78661" x2="91918" y2="87374"/>
                        <a14:foregroundMark x1="91918" y1="87374" x2="90008" y2="89230"/>
                        <a14:foregroundMark x1="58508" y1="75998" x2="63207" y2="72691"/>
                        <a14:foregroundMark x1="63207" y1="72691" x2="64601" y2="70835"/>
                        <a14:foregroundMark x1="72657" y1="74546" x2="77692" y2="74304"/>
                        <a14:foregroundMark x1="77692" y1="74304" x2="77821" y2="72489"/>
                        <a14:foregroundMark x1="57707" y1="88624" x2="64136" y2="88705"/>
                        <a14:foregroundMark x1="64136" y1="88705" x2="69791" y2="88302"/>
                        <a14:foregroundMark x1="69791" y1="88302" x2="58404" y2="88544"/>
                        <a14:foregroundMark x1="58404" y1="88544" x2="67648" y2="87172"/>
                        <a14:foregroundMark x1="62871" y1="15409" x2="63930" y2="12102"/>
                        <a14:foregroundMark x1="61942" y1="18112" x2="62587" y2="8713"/>
                        <a14:foregroundMark x1="62587" y1="8713" x2="62536" y2="19121"/>
                        <a14:foregroundMark x1="62536" y1="19121" x2="63542" y2="17265"/>
                        <a14:foregroundMark x1="74929" y1="16660" x2="76117" y2="14804"/>
                        <a14:foregroundMark x1="76762" y1="16015" x2="77563" y2="16862"/>
                        <a14:foregroundMark x1="76504" y1="14159" x2="77950" y2="16015"/>
                        <a14:foregroundMark x1="75704" y1="15006" x2="75833" y2="13957"/>
                        <a14:foregroundMark x1="95843" y1="71037" x2="95714" y2="80476"/>
                        <a14:foregroundMark x1="95714" y1="80476" x2="95766" y2="72650"/>
                        <a14:foregroundMark x1="95766" y1="72650" x2="92925" y2="71440"/>
                        <a14:foregroundMark x1="75110" y1="16015" x2="74645" y2="16216"/>
                        <a14:foregroundMark x1="74645" y1="17265" x2="73664" y2="17386"/>
                        <a14:foregroundMark x1="5164" y1="61113" x2="5293" y2="64542"/>
                        <a14:foregroundMark x1="36793" y1="81484" x2="43739" y2="81969"/>
                        <a14:foregroundMark x1="43739" y1="81969" x2="41621" y2="82614"/>
                        <a14:foregroundMark x1="77434" y1="76200" x2="77356" y2="78580"/>
                        <a14:foregroundMark x1="11077" y1="90480" x2="10973" y2="92336"/>
                        <a14:foregroundMark x1="16550" y1="91892" x2="16550" y2="91892"/>
                        <a14:foregroundMark x1="46321" y1="90803" x2="47224" y2="88624"/>
                        <a14:foregroundMark x1="45933" y1="91246" x2="45933" y2="91731"/>
                        <a14:foregroundMark x1="14846" y1="17870" x2="15363" y2="18677"/>
                        <a14:foregroundMark x1="11309" y1="92981" x2="11593" y2="92658"/>
                        <a14:foregroundMark x1="17067" y1="91529" x2="15492" y2="91610"/>
                        <a14:foregroundMark x1="12058" y1="91932" x2="11851" y2="92457"/>
                        <a14:foregroundMark x1="45520" y1="92658" x2="44462" y2="92860"/>
                        <a14:foregroundMark x1="83191" y1="92658" x2="83269" y2="92739"/>
                        <a14:foregroundMark x1="81539" y1="39814" x2="81487" y2="57685"/>
                        <a14:foregroundMark x1="81487" y1="57685" x2="81074" y2="41146"/>
                        <a14:backgroundMark x1="11619" y1="19363" x2="11877" y2="20169"/>
                        <a14:backgroundMark x1="11154" y1="18556" x2="12393" y2="22348"/>
                        <a14:backgroundMark x1="11877" y1="18637" x2="12058" y2="20048"/>
                        <a14:backgroundMark x1="10793" y1="17830" x2="12523" y2="19564"/>
                        <a14:backgroundMark x1="11619" y1="19161" x2="12006" y2="19161"/>
                        <a14:backgroundMark x1="12445" y1="19121" x2="12342" y2="19201"/>
                        <a14:backgroundMark x1="12600" y1="19363" x2="12393" y2="19282"/>
                      </a14:backgroundRemoval>
                    </a14:imgEffect>
                  </a14:imgLayer>
                </a14:imgProps>
              </a:ext>
              <a:ext uri="{28A0092B-C50C-407E-A947-70E740481C1C}">
                <a14:useLocalDpi xmlns:a14="http://schemas.microsoft.com/office/drawing/2010/main" val="0"/>
              </a:ext>
            </a:extLst>
          </a:blip>
          <a:stretch>
            <a:fillRect/>
          </a:stretch>
        </p:blipFill>
        <p:spPr>
          <a:xfrm>
            <a:off x="12700" y="1336174"/>
            <a:ext cx="9896283" cy="633362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8BDFD-DE59-106E-CB80-85DD0783767A}"/>
              </a:ext>
            </a:extLst>
          </p:cNvPr>
          <p:cNvSpPr>
            <a:spLocks noGrp="1"/>
          </p:cNvSpPr>
          <p:nvPr>
            <p:ph type="title"/>
          </p:nvPr>
        </p:nvSpPr>
        <p:spPr>
          <a:xfrm>
            <a:off x="2247405" y="882650"/>
            <a:ext cx="13805890" cy="2215991"/>
          </a:xfrm>
        </p:spPr>
        <p:txBody>
          <a:bodyPr/>
          <a:lstStyle/>
          <a:p>
            <a:pPr algn="ctr"/>
            <a:r>
              <a:rPr lang="en-US" sz="7200" b="1" dirty="0" err="1">
                <a:latin typeface="Montserrat" panose="00000500000000000000" pitchFamily="2" charset="0"/>
                <a:sym typeface="Wingdings" panose="05000000000000000000" pitchFamily="2" charset="2"/>
              </a:rPr>
              <a:t>Affichage</a:t>
            </a:r>
            <a:r>
              <a:rPr lang="en-US" sz="7200" b="1" dirty="0">
                <a:latin typeface="Montserrat" panose="00000500000000000000" pitchFamily="2" charset="0"/>
                <a:sym typeface="Wingdings" panose="05000000000000000000" pitchFamily="2" charset="2"/>
              </a:rPr>
              <a:t> de la </a:t>
            </a:r>
            <a:r>
              <a:rPr lang="en-US" sz="7200" b="1" dirty="0" err="1">
                <a:latin typeface="Montserrat" panose="00000500000000000000" pitchFamily="2" charset="0"/>
                <a:sym typeface="Wingdings" panose="05000000000000000000" pitchFamily="2" charset="2"/>
              </a:rPr>
              <a:t>liste</a:t>
            </a:r>
            <a:r>
              <a:rPr lang="en-US" sz="7200" b="1" dirty="0">
                <a:latin typeface="Montserrat" panose="00000500000000000000" pitchFamily="2" charset="0"/>
                <a:sym typeface="Wingdings" panose="05000000000000000000" pitchFamily="2" charset="2"/>
              </a:rPr>
              <a:t> des livres</a:t>
            </a:r>
            <a:endParaRPr lang="en-US" dirty="0"/>
          </a:p>
        </p:txBody>
      </p:sp>
      <p:pic>
        <p:nvPicPr>
          <p:cNvPr id="4" name="Image 3">
            <a:extLst>
              <a:ext uri="{FF2B5EF4-FFF2-40B4-BE49-F238E27FC236}">
                <a16:creationId xmlns:a16="http://schemas.microsoft.com/office/drawing/2014/main" id="{56EB44DB-220C-6A39-6B8E-E7E9BDDFA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773" y="3473450"/>
            <a:ext cx="15251154" cy="6324600"/>
          </a:xfrm>
          <a:prstGeom prst="rect">
            <a:avLst/>
          </a:prstGeom>
        </p:spPr>
      </p:pic>
    </p:spTree>
    <p:extLst>
      <p:ext uri="{BB962C8B-B14F-4D97-AF65-F5344CB8AC3E}">
        <p14:creationId xmlns:p14="http://schemas.microsoft.com/office/powerpoint/2010/main" val="3850571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00"/>
            <a:ext cx="18288000" cy="10287000"/>
          </a:xfrm>
          <a:prstGeom prst="rect">
            <a:avLst/>
          </a:prstGeom>
        </p:spPr>
      </p:pic>
      <p:pic>
        <p:nvPicPr>
          <p:cNvPr id="11" name="Image 10">
            <a:extLst>
              <a:ext uri="{FF2B5EF4-FFF2-40B4-BE49-F238E27FC236}">
                <a16:creationId xmlns:a16="http://schemas.microsoft.com/office/drawing/2014/main" id="{3EC26105-85B7-C4A3-9388-419FCD4AFD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941"/>
          <a:stretch/>
        </p:blipFill>
        <p:spPr>
          <a:xfrm>
            <a:off x="0" y="4070"/>
            <a:ext cx="6699250" cy="10295630"/>
          </a:xfrm>
          <a:prstGeom prst="rect">
            <a:avLst/>
          </a:prstGeom>
        </p:spPr>
      </p:pic>
      <p:sp>
        <p:nvSpPr>
          <p:cNvPr id="12" name="Titre 1">
            <a:extLst>
              <a:ext uri="{FF2B5EF4-FFF2-40B4-BE49-F238E27FC236}">
                <a16:creationId xmlns:a16="http://schemas.microsoft.com/office/drawing/2014/main" id="{92140285-BD67-8F9A-7D77-9F3A2D14C0E1}"/>
              </a:ext>
            </a:extLst>
          </p:cNvPr>
          <p:cNvSpPr txBox="1">
            <a:spLocks/>
          </p:cNvSpPr>
          <p:nvPr/>
        </p:nvSpPr>
        <p:spPr>
          <a:xfrm>
            <a:off x="6689725" y="273050"/>
            <a:ext cx="11658600" cy="1017866"/>
          </a:xfrm>
          <a:prstGeom prst="rect">
            <a:avLst/>
          </a:prstGeom>
        </p:spPr>
        <p:txBody>
          <a:bodyPr/>
          <a:lstStyle>
            <a:lvl1pPr>
              <a:defRPr>
                <a:latin typeface="+mj-lt"/>
                <a:ea typeface="+mj-ea"/>
                <a:cs typeface="+mj-cs"/>
              </a:defRPr>
            </a:lvl1pPr>
          </a:lstStyle>
          <a:p>
            <a:pPr algn="ctr" rtl="0"/>
            <a:r>
              <a:rPr lang="en-US" sz="6000" b="1" i="0" spc="0" baseline="0" dirty="0">
                <a:ln>
                  <a:noFill/>
                </a:ln>
                <a:solidFill>
                  <a:srgbClr val="403152"/>
                </a:solidFill>
                <a:effectLst/>
                <a:latin typeface="Montserrat" panose="00000500000000000000" pitchFamily="2" charset="0"/>
              </a:rPr>
              <a:t>Techniques</a:t>
            </a:r>
          </a:p>
        </p:txBody>
      </p:sp>
      <p:sp>
        <p:nvSpPr>
          <p:cNvPr id="13" name="Rounded Rectangle 14">
            <a:extLst>
              <a:ext uri="{FF2B5EF4-FFF2-40B4-BE49-F238E27FC236}">
                <a16:creationId xmlns:a16="http://schemas.microsoft.com/office/drawing/2014/main" id="{79E12848-4F23-DB29-CE53-542BABFB3E78}"/>
              </a:ext>
            </a:extLst>
          </p:cNvPr>
          <p:cNvSpPr/>
          <p:nvPr/>
        </p:nvSpPr>
        <p:spPr>
          <a:xfrm>
            <a:off x="7099300" y="2025650"/>
            <a:ext cx="2057400" cy="685800"/>
          </a:xfrm>
          <a:prstGeom prst="roundRect">
            <a:avLst>
              <a:gd name="adj" fmla="val 50000"/>
            </a:avLst>
          </a:prstGeom>
          <a:solidFill>
            <a:srgbClr val="112E5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SV" sz="900">
              <a:solidFill>
                <a:srgbClr val="FFFFFF"/>
              </a:solidFill>
              <a:latin typeface="Montserrat" panose="00000500000000000000" pitchFamily="2" charset="0"/>
            </a:endParaRPr>
          </a:p>
        </p:txBody>
      </p:sp>
      <p:sp>
        <p:nvSpPr>
          <p:cNvPr id="20" name="Rounded Rectangle 14">
            <a:extLst>
              <a:ext uri="{FF2B5EF4-FFF2-40B4-BE49-F238E27FC236}">
                <a16:creationId xmlns:a16="http://schemas.microsoft.com/office/drawing/2014/main" id="{32095F87-67C7-CEB4-308B-94B07C46A474}"/>
              </a:ext>
            </a:extLst>
          </p:cNvPr>
          <p:cNvSpPr/>
          <p:nvPr/>
        </p:nvSpPr>
        <p:spPr>
          <a:xfrm>
            <a:off x="9906000" y="2025650"/>
            <a:ext cx="2057400" cy="685800"/>
          </a:xfrm>
          <a:prstGeom prst="roundRect">
            <a:avLst>
              <a:gd name="adj" fmla="val 50000"/>
            </a:avLst>
          </a:prstGeom>
          <a:solidFill>
            <a:srgbClr val="112E5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SV" sz="900">
              <a:solidFill>
                <a:srgbClr val="FFFFFF"/>
              </a:solidFill>
              <a:latin typeface="Montserrat" panose="00000500000000000000" pitchFamily="2" charset="0"/>
            </a:endParaRPr>
          </a:p>
        </p:txBody>
      </p:sp>
      <p:sp>
        <p:nvSpPr>
          <p:cNvPr id="21" name="Rounded Rectangle 14">
            <a:extLst>
              <a:ext uri="{FF2B5EF4-FFF2-40B4-BE49-F238E27FC236}">
                <a16:creationId xmlns:a16="http://schemas.microsoft.com/office/drawing/2014/main" id="{2CB12CAF-4474-8AD3-F926-DFB1C1BC9832}"/>
              </a:ext>
            </a:extLst>
          </p:cNvPr>
          <p:cNvSpPr/>
          <p:nvPr/>
        </p:nvSpPr>
        <p:spPr>
          <a:xfrm>
            <a:off x="12661900" y="2025650"/>
            <a:ext cx="2057400" cy="685800"/>
          </a:xfrm>
          <a:prstGeom prst="roundRect">
            <a:avLst>
              <a:gd name="adj" fmla="val 50000"/>
            </a:avLst>
          </a:prstGeom>
          <a:solidFill>
            <a:srgbClr val="112E5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SV" sz="900">
              <a:solidFill>
                <a:srgbClr val="FFFFFF"/>
              </a:solidFill>
              <a:latin typeface="Montserrat" panose="00000500000000000000" pitchFamily="2" charset="0"/>
            </a:endParaRPr>
          </a:p>
        </p:txBody>
      </p:sp>
      <p:sp>
        <p:nvSpPr>
          <p:cNvPr id="22" name="Rounded Rectangle 14">
            <a:extLst>
              <a:ext uri="{FF2B5EF4-FFF2-40B4-BE49-F238E27FC236}">
                <a16:creationId xmlns:a16="http://schemas.microsoft.com/office/drawing/2014/main" id="{DC6F79D0-A626-1803-FE88-CC7F597760A1}"/>
              </a:ext>
            </a:extLst>
          </p:cNvPr>
          <p:cNvSpPr/>
          <p:nvPr/>
        </p:nvSpPr>
        <p:spPr>
          <a:xfrm>
            <a:off x="15386050" y="2025650"/>
            <a:ext cx="2057400" cy="685800"/>
          </a:xfrm>
          <a:prstGeom prst="roundRect">
            <a:avLst>
              <a:gd name="adj" fmla="val 50000"/>
            </a:avLst>
          </a:prstGeom>
          <a:solidFill>
            <a:srgbClr val="112E5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SV" sz="900">
              <a:solidFill>
                <a:srgbClr val="FFFFFF"/>
              </a:solidFill>
              <a:latin typeface="Montserrat" panose="00000500000000000000" pitchFamily="2" charset="0"/>
            </a:endParaRPr>
          </a:p>
        </p:txBody>
      </p:sp>
      <p:sp>
        <p:nvSpPr>
          <p:cNvPr id="24" name="ZoneTexte 23">
            <a:extLst>
              <a:ext uri="{FF2B5EF4-FFF2-40B4-BE49-F238E27FC236}">
                <a16:creationId xmlns:a16="http://schemas.microsoft.com/office/drawing/2014/main" id="{3B074CCD-1863-E2DB-D1E7-54761E4A7810}"/>
              </a:ext>
            </a:extLst>
          </p:cNvPr>
          <p:cNvSpPr txBox="1"/>
          <p:nvPr/>
        </p:nvSpPr>
        <p:spPr>
          <a:xfrm>
            <a:off x="7702550" y="2183884"/>
            <a:ext cx="990600" cy="646331"/>
          </a:xfrm>
          <a:prstGeom prst="rect">
            <a:avLst/>
          </a:prstGeom>
          <a:noFill/>
        </p:spPr>
        <p:txBody>
          <a:bodyPr wrap="square" rtlCol="0">
            <a:spAutoFit/>
          </a:bodyPr>
          <a:lstStyle/>
          <a:p>
            <a:pPr algn="ctr"/>
            <a:r>
              <a:rPr lang="en-US" b="1" dirty="0" err="1">
                <a:latin typeface="Montserrat" panose="00000500000000000000" pitchFamily="2" charset="0"/>
              </a:rPr>
              <a:t>Fichier</a:t>
            </a:r>
            <a:endParaRPr lang="en-US" b="1" dirty="0">
              <a:latin typeface="Montserrat" panose="00000500000000000000" pitchFamily="2" charset="0"/>
            </a:endParaRPr>
          </a:p>
        </p:txBody>
      </p:sp>
      <p:sp>
        <p:nvSpPr>
          <p:cNvPr id="25" name="ZoneTexte 24">
            <a:extLst>
              <a:ext uri="{FF2B5EF4-FFF2-40B4-BE49-F238E27FC236}">
                <a16:creationId xmlns:a16="http://schemas.microsoft.com/office/drawing/2014/main" id="{3D6BE343-549F-92D4-5B18-B9070C20B5C2}"/>
              </a:ext>
            </a:extLst>
          </p:cNvPr>
          <p:cNvSpPr txBox="1"/>
          <p:nvPr/>
        </p:nvSpPr>
        <p:spPr>
          <a:xfrm>
            <a:off x="10134600" y="2065119"/>
            <a:ext cx="1600200" cy="646331"/>
          </a:xfrm>
          <a:prstGeom prst="rect">
            <a:avLst/>
          </a:prstGeom>
          <a:noFill/>
        </p:spPr>
        <p:txBody>
          <a:bodyPr wrap="square" rtlCol="0">
            <a:spAutoFit/>
          </a:bodyPr>
          <a:lstStyle/>
          <a:p>
            <a:pPr algn="ctr"/>
            <a:r>
              <a:rPr lang="en-US" b="1" dirty="0">
                <a:latin typeface="Montserrat" panose="00000500000000000000" pitchFamily="2" charset="0"/>
              </a:rPr>
              <a:t>Structures de </a:t>
            </a:r>
            <a:r>
              <a:rPr lang="en-US" b="1" dirty="0" err="1">
                <a:latin typeface="Montserrat" panose="00000500000000000000" pitchFamily="2" charset="0"/>
              </a:rPr>
              <a:t>donnees</a:t>
            </a:r>
            <a:endParaRPr lang="en-US" b="1" dirty="0">
              <a:latin typeface="Montserrat" panose="00000500000000000000" pitchFamily="2" charset="0"/>
            </a:endParaRPr>
          </a:p>
        </p:txBody>
      </p:sp>
      <p:sp>
        <p:nvSpPr>
          <p:cNvPr id="26" name="ZoneTexte 25">
            <a:extLst>
              <a:ext uri="{FF2B5EF4-FFF2-40B4-BE49-F238E27FC236}">
                <a16:creationId xmlns:a16="http://schemas.microsoft.com/office/drawing/2014/main" id="{ED451D94-BDCF-179A-C729-D8D06906410D}"/>
              </a:ext>
            </a:extLst>
          </p:cNvPr>
          <p:cNvSpPr txBox="1"/>
          <p:nvPr/>
        </p:nvSpPr>
        <p:spPr>
          <a:xfrm>
            <a:off x="12661900" y="2177534"/>
            <a:ext cx="2057400" cy="369332"/>
          </a:xfrm>
          <a:prstGeom prst="rect">
            <a:avLst/>
          </a:prstGeom>
          <a:noFill/>
        </p:spPr>
        <p:txBody>
          <a:bodyPr wrap="square" rtlCol="0">
            <a:spAutoFit/>
          </a:bodyPr>
          <a:lstStyle/>
          <a:p>
            <a:pPr algn="ctr"/>
            <a:r>
              <a:rPr lang="en-US" b="1" dirty="0" err="1">
                <a:latin typeface="Montserrat" panose="00000500000000000000" pitchFamily="2" charset="0"/>
              </a:rPr>
              <a:t>Listes</a:t>
            </a:r>
            <a:r>
              <a:rPr lang="en-US" b="1" dirty="0">
                <a:latin typeface="Montserrat" panose="00000500000000000000" pitchFamily="2" charset="0"/>
              </a:rPr>
              <a:t> </a:t>
            </a:r>
            <a:r>
              <a:rPr lang="en-US" b="1" dirty="0" err="1">
                <a:latin typeface="Montserrat" panose="00000500000000000000" pitchFamily="2" charset="0"/>
              </a:rPr>
              <a:t>chainnes</a:t>
            </a:r>
            <a:endParaRPr lang="en-US" b="1" dirty="0">
              <a:latin typeface="Montserrat" panose="00000500000000000000" pitchFamily="2" charset="0"/>
            </a:endParaRPr>
          </a:p>
        </p:txBody>
      </p:sp>
      <p:sp>
        <p:nvSpPr>
          <p:cNvPr id="27" name="ZoneTexte 26">
            <a:extLst>
              <a:ext uri="{FF2B5EF4-FFF2-40B4-BE49-F238E27FC236}">
                <a16:creationId xmlns:a16="http://schemas.microsoft.com/office/drawing/2014/main" id="{79E15A13-B4F5-3507-B874-CF14B6A9C6F6}"/>
              </a:ext>
            </a:extLst>
          </p:cNvPr>
          <p:cNvSpPr txBox="1"/>
          <p:nvPr/>
        </p:nvSpPr>
        <p:spPr>
          <a:xfrm>
            <a:off x="15535275" y="2065119"/>
            <a:ext cx="1758950" cy="646331"/>
          </a:xfrm>
          <a:prstGeom prst="rect">
            <a:avLst/>
          </a:prstGeom>
          <a:noFill/>
        </p:spPr>
        <p:txBody>
          <a:bodyPr wrap="square" rtlCol="0">
            <a:spAutoFit/>
          </a:bodyPr>
          <a:lstStyle/>
          <a:p>
            <a:pPr algn="ctr"/>
            <a:r>
              <a:rPr lang="en-US" b="1" dirty="0">
                <a:latin typeface="Montserrat" panose="00000500000000000000" pitchFamily="2" charset="0"/>
              </a:rPr>
              <a:t>Files </a:t>
            </a:r>
            <a:r>
              <a:rPr lang="en-US" b="1" dirty="0" err="1">
                <a:latin typeface="Montserrat" panose="00000500000000000000" pitchFamily="2" charset="0"/>
              </a:rPr>
              <a:t>d’attentes</a:t>
            </a:r>
            <a:endParaRPr lang="en-US" b="1" dirty="0">
              <a:latin typeface="Montserrat" panose="00000500000000000000" pitchFamily="2" charset="0"/>
            </a:endParaRPr>
          </a:p>
        </p:txBody>
      </p:sp>
      <p:sp>
        <p:nvSpPr>
          <p:cNvPr id="28" name="ZoneTexte 27">
            <a:extLst>
              <a:ext uri="{FF2B5EF4-FFF2-40B4-BE49-F238E27FC236}">
                <a16:creationId xmlns:a16="http://schemas.microsoft.com/office/drawing/2014/main" id="{332DB2AC-7A0F-76BD-F347-0375BC7A8F0B}"/>
              </a:ext>
            </a:extLst>
          </p:cNvPr>
          <p:cNvSpPr txBox="1"/>
          <p:nvPr/>
        </p:nvSpPr>
        <p:spPr>
          <a:xfrm>
            <a:off x="7069137" y="2956749"/>
            <a:ext cx="2181225" cy="40934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fr-FR" sz="2000" dirty="0">
                <a:solidFill>
                  <a:srgbClr val="424242"/>
                </a:solidFill>
                <a:latin typeface="Montserrat" panose="00000500000000000000" pitchFamily="2" charset="0"/>
                <a:ea typeface="Inter" panose="020B0604020202020204" charset="0"/>
              </a:rPr>
              <a:t>Les informations des utilisateurs et des livres sont stockées séparément dans des </a:t>
            </a:r>
            <a:r>
              <a:rPr lang="fr-FR" sz="2000" dirty="0" err="1">
                <a:solidFill>
                  <a:srgbClr val="424242"/>
                </a:solidFill>
                <a:latin typeface="Montserrat" panose="00000500000000000000" pitchFamily="2" charset="0"/>
                <a:ea typeface="Inter" panose="020B0604020202020204" charset="0"/>
              </a:rPr>
              <a:t>fichiersorganisés</a:t>
            </a:r>
            <a:r>
              <a:rPr lang="fr-FR" sz="2000" dirty="0">
                <a:solidFill>
                  <a:srgbClr val="424242"/>
                </a:solidFill>
                <a:latin typeface="Montserrat" panose="00000500000000000000" pitchFamily="2" charset="0"/>
                <a:ea typeface="Inter" panose="020B0604020202020204" charset="0"/>
              </a:rPr>
              <a:t> (livres.txt) (utilisateur.txt)</a:t>
            </a:r>
            <a:br>
              <a:rPr lang="fr-FR" sz="2000" dirty="0">
                <a:solidFill>
                  <a:srgbClr val="424242"/>
                </a:solidFill>
                <a:latin typeface="Montserrat" panose="00000500000000000000" pitchFamily="2" charset="0"/>
                <a:ea typeface="Inter" panose="020B0604020202020204" charset="0"/>
              </a:rPr>
            </a:br>
            <a:r>
              <a:rPr lang="fr-FR" sz="2000" dirty="0">
                <a:solidFill>
                  <a:srgbClr val="424242"/>
                </a:solidFill>
                <a:latin typeface="Montserrat" panose="00000500000000000000" pitchFamily="2" charset="0"/>
                <a:ea typeface="Inter" panose="020B0604020202020204" charset="0"/>
              </a:rPr>
              <a:t>pour une gestion facile.</a:t>
            </a:r>
          </a:p>
          <a:p>
            <a:pPr algn="l"/>
            <a:endParaRPr lang="en-US" sz="2000" dirty="0">
              <a:latin typeface="Montserrat" panose="00000500000000000000" pitchFamily="2" charset="0"/>
            </a:endParaRPr>
          </a:p>
        </p:txBody>
      </p:sp>
      <p:sp>
        <p:nvSpPr>
          <p:cNvPr id="30" name="ZoneTexte 29">
            <a:extLst>
              <a:ext uri="{FF2B5EF4-FFF2-40B4-BE49-F238E27FC236}">
                <a16:creationId xmlns:a16="http://schemas.microsoft.com/office/drawing/2014/main" id="{9256B92D-AC62-80BB-5BDD-09D7476A5D60}"/>
              </a:ext>
            </a:extLst>
          </p:cNvPr>
          <p:cNvSpPr txBox="1"/>
          <p:nvPr/>
        </p:nvSpPr>
        <p:spPr>
          <a:xfrm>
            <a:off x="9844087" y="2956749"/>
            <a:ext cx="2181225" cy="34778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457200">
              <a:spcBef>
                <a:spcPts val="600"/>
              </a:spcBef>
              <a:spcAft>
                <a:spcPts val="300"/>
              </a:spcAft>
            </a:pPr>
            <a:r>
              <a:rPr lang="fr-FR" sz="2000" dirty="0">
                <a:solidFill>
                  <a:srgbClr val="424242"/>
                </a:solidFill>
                <a:latin typeface="Montserrat" panose="00000500000000000000" pitchFamily="2" charset="0"/>
                <a:ea typeface="Inter" panose="020B0604020202020204" charset="0"/>
              </a:rPr>
              <a:t>Les informations détaillées des livres, telles que le titre, l'auteur, l’ID .., sont stockées dans une structure de données spécifique.</a:t>
            </a:r>
            <a:endParaRPr lang="fr-FR" sz="1600" dirty="0">
              <a:latin typeface="Montserrat" panose="00000500000000000000" pitchFamily="2" charset="0"/>
            </a:endParaRPr>
          </a:p>
        </p:txBody>
      </p:sp>
      <p:sp>
        <p:nvSpPr>
          <p:cNvPr id="33" name="ZoneTexte 32">
            <a:extLst>
              <a:ext uri="{FF2B5EF4-FFF2-40B4-BE49-F238E27FC236}">
                <a16:creationId xmlns:a16="http://schemas.microsoft.com/office/drawing/2014/main" id="{B6A0F15D-C0E2-7100-09AC-0A5E145DD698}"/>
              </a:ext>
            </a:extLst>
          </p:cNvPr>
          <p:cNvSpPr txBox="1"/>
          <p:nvPr/>
        </p:nvSpPr>
        <p:spPr>
          <a:xfrm>
            <a:off x="12599761" y="2957656"/>
            <a:ext cx="2181225" cy="44722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1" defTabSz="457200">
              <a:lnSpc>
                <a:spcPct val="110000"/>
              </a:lnSpc>
              <a:spcBef>
                <a:spcPts val="600"/>
              </a:spcBef>
              <a:spcAft>
                <a:spcPts val="300"/>
              </a:spcAft>
              <a:buSzPts val="1000"/>
              <a:tabLst>
                <a:tab pos="914400" algn="l"/>
              </a:tabLst>
            </a:pPr>
            <a:r>
              <a:rPr lang="fr-FR" sz="2000" dirty="0">
                <a:solidFill>
                  <a:srgbClr val="424242"/>
                </a:solidFill>
                <a:latin typeface="Montserrat" panose="00000500000000000000" pitchFamily="2" charset="0"/>
                <a:ea typeface="Inter" panose="020B0604020202020204" charset="0"/>
              </a:rPr>
              <a:t>Les livres de la bibliothèque sont gérés via une liste chaînée où chaque nœud représente un livre avec ses détails et des références vers les nœuds précédents et suivants.</a:t>
            </a:r>
            <a:endParaRPr lang="fr-FR" sz="2000" dirty="0">
              <a:latin typeface="Montserrat" panose="00000500000000000000" pitchFamily="2" charset="0"/>
            </a:endParaRPr>
          </a:p>
        </p:txBody>
      </p:sp>
      <p:sp>
        <p:nvSpPr>
          <p:cNvPr id="34" name="ZoneTexte 33">
            <a:extLst>
              <a:ext uri="{FF2B5EF4-FFF2-40B4-BE49-F238E27FC236}">
                <a16:creationId xmlns:a16="http://schemas.microsoft.com/office/drawing/2014/main" id="{BECEF24F-9F27-A208-E527-792E838775EA}"/>
              </a:ext>
            </a:extLst>
          </p:cNvPr>
          <p:cNvSpPr txBox="1"/>
          <p:nvPr/>
        </p:nvSpPr>
        <p:spPr>
          <a:xfrm>
            <a:off x="15325725" y="2957656"/>
            <a:ext cx="2181225" cy="28948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defTabSz="457200">
              <a:lnSpc>
                <a:spcPct val="110000"/>
              </a:lnSpc>
              <a:spcBef>
                <a:spcPts val="600"/>
              </a:spcBef>
              <a:spcAft>
                <a:spcPts val="300"/>
              </a:spcAft>
              <a:buSzPts val="1000"/>
              <a:tabLst>
                <a:tab pos="914400" algn="l"/>
              </a:tabLst>
            </a:pPr>
            <a:r>
              <a:rPr lang="en-US" sz="2000" dirty="0">
                <a:solidFill>
                  <a:srgbClr val="424242"/>
                </a:solidFill>
                <a:latin typeface="Montserrat" panose="00000500000000000000" pitchFamily="2" charset="0"/>
                <a:ea typeface="Inter" panose="020B0604020202020204" charset="0"/>
              </a:rPr>
              <a:t>- Les </a:t>
            </a:r>
            <a:r>
              <a:rPr lang="en-US" sz="2000" dirty="0" err="1">
                <a:solidFill>
                  <a:srgbClr val="424242"/>
                </a:solidFill>
                <a:latin typeface="Montserrat" panose="00000500000000000000" pitchFamily="2" charset="0"/>
                <a:ea typeface="Inter" panose="020B0604020202020204" charset="0"/>
              </a:rPr>
              <a:t>réservations</a:t>
            </a:r>
            <a:r>
              <a:rPr lang="en-US" sz="2000" dirty="0">
                <a:solidFill>
                  <a:srgbClr val="424242"/>
                </a:solidFill>
                <a:latin typeface="Montserrat" panose="00000500000000000000" pitchFamily="2" charset="0"/>
                <a:ea typeface="Inter" panose="020B0604020202020204" charset="0"/>
              </a:rPr>
              <a:t> de livres </a:t>
            </a:r>
            <a:r>
              <a:rPr lang="en-US" sz="2000" dirty="0" err="1">
                <a:solidFill>
                  <a:srgbClr val="424242"/>
                </a:solidFill>
                <a:latin typeface="Montserrat" panose="00000500000000000000" pitchFamily="2" charset="0"/>
                <a:ea typeface="Inter" panose="020B0604020202020204" charset="0"/>
              </a:rPr>
              <a:t>sont</a:t>
            </a:r>
            <a:r>
              <a:rPr lang="en-US" sz="2000" dirty="0">
                <a:solidFill>
                  <a:srgbClr val="424242"/>
                </a:solidFill>
                <a:latin typeface="Montserrat" panose="00000500000000000000" pitchFamily="2" charset="0"/>
                <a:ea typeface="Inter" panose="020B0604020202020204" charset="0"/>
              </a:rPr>
              <a:t> </a:t>
            </a:r>
            <a:r>
              <a:rPr lang="en-US" sz="2000" dirty="0" err="1">
                <a:solidFill>
                  <a:srgbClr val="424242"/>
                </a:solidFill>
                <a:latin typeface="Montserrat" panose="00000500000000000000" pitchFamily="2" charset="0"/>
                <a:ea typeface="Inter" panose="020B0604020202020204" charset="0"/>
              </a:rPr>
              <a:t>gérées</a:t>
            </a:r>
            <a:r>
              <a:rPr lang="en-US" sz="2000" dirty="0">
                <a:solidFill>
                  <a:srgbClr val="424242"/>
                </a:solidFill>
                <a:latin typeface="Montserrat" panose="00000500000000000000" pitchFamily="2" charset="0"/>
                <a:ea typeface="Inter" panose="020B0604020202020204" charset="0"/>
              </a:rPr>
              <a:t> à </a:t>
            </a:r>
            <a:r>
              <a:rPr lang="en-US" sz="2000" dirty="0" err="1">
                <a:solidFill>
                  <a:srgbClr val="424242"/>
                </a:solidFill>
                <a:latin typeface="Montserrat" panose="00000500000000000000" pitchFamily="2" charset="0"/>
                <a:ea typeface="Inter" panose="020B0604020202020204" charset="0"/>
              </a:rPr>
              <a:t>l'aide</a:t>
            </a:r>
            <a:r>
              <a:rPr lang="en-US" sz="2000" dirty="0">
                <a:solidFill>
                  <a:srgbClr val="424242"/>
                </a:solidFill>
                <a:latin typeface="Montserrat" panose="00000500000000000000" pitchFamily="2" charset="0"/>
                <a:ea typeface="Inter" panose="020B0604020202020204" charset="0"/>
              </a:rPr>
              <a:t> </a:t>
            </a:r>
            <a:r>
              <a:rPr lang="en-US" sz="2000" dirty="0" err="1">
                <a:solidFill>
                  <a:srgbClr val="424242"/>
                </a:solidFill>
                <a:latin typeface="Montserrat" panose="00000500000000000000" pitchFamily="2" charset="0"/>
                <a:ea typeface="Inter" panose="020B0604020202020204" charset="0"/>
              </a:rPr>
              <a:t>d'une</a:t>
            </a:r>
            <a:r>
              <a:rPr lang="en-US" sz="2000" dirty="0">
                <a:solidFill>
                  <a:srgbClr val="424242"/>
                </a:solidFill>
                <a:latin typeface="Montserrat" panose="00000500000000000000" pitchFamily="2" charset="0"/>
                <a:ea typeface="Inter" panose="020B0604020202020204" charset="0"/>
              </a:rPr>
              <a:t> file </a:t>
            </a:r>
            <a:r>
              <a:rPr lang="en-US" sz="2000" dirty="0" err="1">
                <a:solidFill>
                  <a:srgbClr val="424242"/>
                </a:solidFill>
                <a:latin typeface="Montserrat" panose="00000500000000000000" pitchFamily="2" charset="0"/>
                <a:ea typeface="Inter" panose="020B0604020202020204" charset="0"/>
              </a:rPr>
              <a:t>d'attente</a:t>
            </a:r>
            <a:r>
              <a:rPr lang="en-US" sz="2000" dirty="0">
                <a:solidFill>
                  <a:srgbClr val="424242"/>
                </a:solidFill>
                <a:latin typeface="Montserrat" panose="00000500000000000000" pitchFamily="2" charset="0"/>
                <a:ea typeface="Inter" panose="020B0604020202020204" charset="0"/>
              </a:rPr>
              <a:t> (queue).</a:t>
            </a:r>
          </a:p>
          <a:p>
            <a:pPr lvl="1" defTabSz="457200">
              <a:lnSpc>
                <a:spcPct val="110000"/>
              </a:lnSpc>
              <a:spcBef>
                <a:spcPts val="600"/>
              </a:spcBef>
              <a:spcAft>
                <a:spcPts val="300"/>
              </a:spcAft>
              <a:buSzPts val="1000"/>
              <a:tabLst>
                <a:tab pos="914400" algn="l"/>
              </a:tabLst>
            </a:pPr>
            <a:endParaRPr lang="en-US" sz="2000" dirty="0">
              <a:solidFill>
                <a:srgbClr val="424242"/>
              </a:solidFill>
              <a:latin typeface="Montserrat" panose="00000500000000000000" pitchFamily="2" charset="0"/>
              <a:ea typeface="Inter" panose="020B060402020202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2247405" y="501650"/>
            <a:ext cx="13805890" cy="1097736"/>
          </a:xfrm>
          <a:prstGeom prst="rect">
            <a:avLst/>
          </a:prstGeom>
        </p:spPr>
        <p:txBody>
          <a:bodyPr vert="horz" wrap="square" lIns="0" tIns="12700" rIns="0" bIns="0" rtlCol="0">
            <a:spAutoFit/>
          </a:bodyPr>
          <a:lstStyle/>
          <a:p>
            <a:pPr marL="214629" algn="ctr">
              <a:lnSpc>
                <a:spcPct val="100000"/>
              </a:lnSpc>
              <a:spcBef>
                <a:spcPts val="100"/>
              </a:spcBef>
            </a:pPr>
            <a:r>
              <a:rPr spc="295" dirty="0">
                <a:latin typeface="Montserrat" panose="00000500000000000000" pitchFamily="2" charset="0"/>
              </a:rPr>
              <a:t>Conclusion</a:t>
            </a:r>
          </a:p>
        </p:txBody>
      </p:sp>
      <p:sp>
        <p:nvSpPr>
          <p:cNvPr id="4" name="object 4"/>
          <p:cNvSpPr txBox="1"/>
          <p:nvPr/>
        </p:nvSpPr>
        <p:spPr>
          <a:xfrm>
            <a:off x="2763520" y="4235450"/>
            <a:ext cx="12773660" cy="2598147"/>
          </a:xfrm>
          <a:prstGeom prst="rect">
            <a:avLst/>
          </a:prstGeom>
        </p:spPr>
        <p:txBody>
          <a:bodyPr vert="horz" wrap="square" lIns="0" tIns="12700" rIns="0" bIns="0" rtlCol="0">
            <a:spAutoFit/>
          </a:bodyPr>
          <a:lstStyle/>
          <a:p>
            <a:r>
              <a:rPr lang="fr-FR" sz="2400" dirty="0">
                <a:latin typeface="Montserrat" panose="00000500000000000000" pitchFamily="2" charset="0"/>
              </a:rPr>
              <a:t>En résumé, l'amélioration du système de gestion des bibliothèques est essentielle pour satisfaire aux exigences des bibliothèques modernes. En intégrant des technologies avancées, les bibliothèques peuvent non seulement améliorer leur efficacité opérationnelle, mais aussi offrir une expérience utilisateur significativement améliorée. Investir dans ces innovations permet de mieux répondre aux besoins des utilisateurs et de faciliter l'accès à la connaissance et aux ressources.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59792" y="4222432"/>
            <a:ext cx="6381115" cy="1854835"/>
          </a:xfrm>
          <a:prstGeom prst="rect">
            <a:avLst/>
          </a:prstGeom>
        </p:spPr>
        <p:txBody>
          <a:bodyPr vert="horz" wrap="square" lIns="0" tIns="12700" rIns="0" bIns="0" rtlCol="0">
            <a:spAutoFit/>
          </a:bodyPr>
          <a:lstStyle/>
          <a:p>
            <a:pPr marL="12700" algn="ctr">
              <a:lnSpc>
                <a:spcPct val="100000"/>
              </a:lnSpc>
              <a:spcBef>
                <a:spcPts val="100"/>
              </a:spcBef>
            </a:pPr>
            <a:r>
              <a:rPr lang="en-US" sz="12000" spc="310" dirty="0"/>
              <a:t>Merci</a:t>
            </a:r>
            <a:r>
              <a:rPr sz="12000" spc="310" dirty="0"/>
              <a:t>!</a:t>
            </a:r>
            <a:endParaRPr sz="1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1910-F588-B734-91FE-ADE8CADC1348}"/>
              </a:ext>
            </a:extLst>
          </p:cNvPr>
          <p:cNvSpPr>
            <a:spLocks noGrp="1"/>
          </p:cNvSpPr>
          <p:nvPr>
            <p:ph type="title"/>
          </p:nvPr>
        </p:nvSpPr>
        <p:spPr>
          <a:xfrm>
            <a:off x="2247405" y="730250"/>
            <a:ext cx="13805890" cy="1384995"/>
          </a:xfrm>
        </p:spPr>
        <p:txBody>
          <a:bodyPr/>
          <a:lstStyle/>
          <a:p>
            <a:pPr algn="ctr"/>
            <a:r>
              <a:rPr lang="en-US" sz="9000" dirty="0" err="1">
                <a:solidFill>
                  <a:schemeClr val="tx2"/>
                </a:solidFill>
                <a:latin typeface="Montserrat" panose="00000500000000000000" pitchFamily="2" charset="0"/>
              </a:rPr>
              <a:t>Sommaire</a:t>
            </a:r>
            <a:endParaRPr lang="en-US" sz="9000" dirty="0">
              <a:solidFill>
                <a:schemeClr val="tx2"/>
              </a:solidFill>
              <a:latin typeface="Montserrat" panose="00000500000000000000" pitchFamily="2" charset="0"/>
            </a:endParaRPr>
          </a:p>
        </p:txBody>
      </p:sp>
      <p:sp>
        <p:nvSpPr>
          <p:cNvPr id="4" name="Google Shape;744;p35">
            <a:extLst>
              <a:ext uri="{FF2B5EF4-FFF2-40B4-BE49-F238E27FC236}">
                <a16:creationId xmlns:a16="http://schemas.microsoft.com/office/drawing/2014/main" id="{8538955B-2525-D9DF-2E01-BD7D53B6A02A}"/>
              </a:ext>
            </a:extLst>
          </p:cNvPr>
          <p:cNvSpPr txBox="1">
            <a:spLocks/>
          </p:cNvSpPr>
          <p:nvPr/>
        </p:nvSpPr>
        <p:spPr>
          <a:xfrm>
            <a:off x="730250" y="2787650"/>
            <a:ext cx="16840200" cy="701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marL="0" marR="0" lvl="0" indent="0" defTabSz="914400" rtl="0" eaLnBrk="1" fontAlgn="auto" latinLnBrk="0" hangingPunct="1">
              <a:lnSpc>
                <a:spcPct val="150000"/>
              </a:lnSpc>
              <a:spcBef>
                <a:spcPts val="0"/>
              </a:spcBef>
              <a:spcAft>
                <a:spcPts val="0"/>
              </a:spcAft>
              <a:buClr>
                <a:srgbClr val="112E54"/>
              </a:buClr>
              <a:buSzPts val="3000"/>
              <a:buFont typeface="Montserrat"/>
              <a:buNone/>
              <a:tabLst/>
              <a:defRPr/>
            </a:pPr>
            <a:r>
              <a:rPr kumimoji="0" lang="en" sz="7000" b="1" i="0" u="none" strike="noStrike" kern="0" cap="none" spc="0" normalizeH="0" baseline="0" noProof="0" dirty="0">
                <a:ln>
                  <a:noFill/>
                </a:ln>
                <a:solidFill>
                  <a:schemeClr val="accent4">
                    <a:lumMod val="50000"/>
                  </a:schemeClr>
                </a:solidFill>
                <a:effectLst/>
                <a:uLnTx/>
                <a:uFillTx/>
                <a:latin typeface="Montserrat"/>
                <a:sym typeface="Montserrat"/>
              </a:rPr>
              <a:t>				Introduction</a:t>
            </a:r>
          </a:p>
          <a:p>
            <a:pPr marL="0" marR="0" lvl="0" indent="0" defTabSz="914400" rtl="0" eaLnBrk="1" fontAlgn="auto" latinLnBrk="0" hangingPunct="1">
              <a:lnSpc>
                <a:spcPct val="150000"/>
              </a:lnSpc>
              <a:spcBef>
                <a:spcPts val="0"/>
              </a:spcBef>
              <a:spcAft>
                <a:spcPts val="0"/>
              </a:spcAft>
              <a:buClr>
                <a:srgbClr val="112E54"/>
              </a:buClr>
              <a:buSzPts val="3000"/>
              <a:buFont typeface="Montserrat"/>
              <a:buNone/>
              <a:tabLst/>
              <a:defRPr/>
            </a:pPr>
            <a:r>
              <a:rPr lang="en" sz="7000" dirty="0">
                <a:solidFill>
                  <a:schemeClr val="accent4">
                    <a:lumMod val="50000"/>
                  </a:schemeClr>
                </a:solidFill>
              </a:rPr>
              <a:t>						Fonctionalites </a:t>
            </a:r>
          </a:p>
          <a:p>
            <a:pPr marL="0" marR="0" lvl="0" indent="0" defTabSz="914400" rtl="0" eaLnBrk="1" fontAlgn="auto" latinLnBrk="0" hangingPunct="1">
              <a:lnSpc>
                <a:spcPct val="150000"/>
              </a:lnSpc>
              <a:spcBef>
                <a:spcPts val="0"/>
              </a:spcBef>
              <a:spcAft>
                <a:spcPts val="0"/>
              </a:spcAft>
              <a:buClr>
                <a:srgbClr val="112E54"/>
              </a:buClr>
              <a:buSzPts val="3000"/>
              <a:buFont typeface="Montserrat"/>
              <a:buNone/>
              <a:tabLst/>
              <a:defRPr/>
            </a:pPr>
            <a:r>
              <a:rPr kumimoji="0" lang="en" sz="7000" b="1" i="0" u="none" strike="noStrike" kern="0" cap="none" spc="0" normalizeH="0" baseline="0" noProof="0" dirty="0">
                <a:ln>
                  <a:noFill/>
                </a:ln>
                <a:solidFill>
                  <a:schemeClr val="accent4">
                    <a:lumMod val="50000"/>
                  </a:schemeClr>
                </a:solidFill>
                <a:effectLst/>
                <a:uLnTx/>
                <a:uFillTx/>
                <a:latin typeface="Montserrat"/>
                <a:sym typeface="Montserrat"/>
              </a:rPr>
              <a:t>								Techniques</a:t>
            </a:r>
          </a:p>
          <a:p>
            <a:pPr marL="0" marR="0" lvl="0" indent="0" defTabSz="914400" rtl="0" eaLnBrk="1" fontAlgn="auto" latinLnBrk="0" hangingPunct="1">
              <a:lnSpc>
                <a:spcPct val="150000"/>
              </a:lnSpc>
              <a:spcBef>
                <a:spcPts val="0"/>
              </a:spcBef>
              <a:spcAft>
                <a:spcPts val="0"/>
              </a:spcAft>
              <a:buClr>
                <a:srgbClr val="112E54"/>
              </a:buClr>
              <a:buSzPts val="3000"/>
              <a:buFont typeface="Montserrat"/>
              <a:buNone/>
              <a:tabLst/>
              <a:defRPr/>
            </a:pPr>
            <a:r>
              <a:rPr lang="en" sz="7000" dirty="0">
                <a:solidFill>
                  <a:schemeClr val="accent4">
                    <a:lumMod val="50000"/>
                  </a:schemeClr>
                </a:solidFill>
              </a:rPr>
              <a:t>										Conclusion</a:t>
            </a:r>
            <a:endParaRPr kumimoji="0" lang="en" sz="7000" b="1" i="0" u="none" strike="noStrike" kern="0" cap="none" spc="0" normalizeH="0" baseline="0" noProof="0" dirty="0">
              <a:ln>
                <a:noFill/>
              </a:ln>
              <a:solidFill>
                <a:schemeClr val="accent4">
                  <a:lumMod val="50000"/>
                </a:schemeClr>
              </a:solidFill>
              <a:effectLst/>
              <a:uLnTx/>
              <a:uFillTx/>
              <a:latin typeface="Montserrat"/>
              <a:sym typeface="Montserrat"/>
            </a:endParaRPr>
          </a:p>
        </p:txBody>
      </p:sp>
    </p:spTree>
    <p:extLst>
      <p:ext uri="{BB962C8B-B14F-4D97-AF65-F5344CB8AC3E}">
        <p14:creationId xmlns:p14="http://schemas.microsoft.com/office/powerpoint/2010/main" val="981185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grpSp>
        <p:nvGrpSpPr>
          <p:cNvPr id="3" name="object 3"/>
          <p:cNvGrpSpPr/>
          <p:nvPr/>
        </p:nvGrpSpPr>
        <p:grpSpPr>
          <a:xfrm>
            <a:off x="12230062" y="1090"/>
            <a:ext cx="6058535" cy="10286365"/>
            <a:chOff x="12230062" y="1090"/>
            <a:chExt cx="6058535" cy="10286365"/>
          </a:xfrm>
        </p:grpSpPr>
        <p:pic>
          <p:nvPicPr>
            <p:cNvPr id="4" name="object 4"/>
            <p:cNvPicPr/>
            <p:nvPr/>
          </p:nvPicPr>
          <p:blipFill>
            <a:blip r:embed="rId3" cstate="print"/>
            <a:stretch>
              <a:fillRect/>
            </a:stretch>
          </p:blipFill>
          <p:spPr>
            <a:xfrm>
              <a:off x="13720318" y="6009843"/>
              <a:ext cx="4567682" cy="4277154"/>
            </a:xfrm>
            <a:prstGeom prst="rect">
              <a:avLst/>
            </a:prstGeom>
          </p:spPr>
        </p:pic>
        <p:pic>
          <p:nvPicPr>
            <p:cNvPr id="5" name="object 5"/>
            <p:cNvPicPr/>
            <p:nvPr/>
          </p:nvPicPr>
          <p:blipFill>
            <a:blip r:embed="rId4" cstate="print"/>
            <a:stretch>
              <a:fillRect/>
            </a:stretch>
          </p:blipFill>
          <p:spPr>
            <a:xfrm>
              <a:off x="12230062" y="1090"/>
              <a:ext cx="6057938" cy="10285907"/>
            </a:xfrm>
            <a:prstGeom prst="rect">
              <a:avLst/>
            </a:prstGeom>
          </p:spPr>
        </p:pic>
      </p:grpSp>
      <p:sp>
        <p:nvSpPr>
          <p:cNvPr id="6" name="object 6"/>
          <p:cNvSpPr txBox="1">
            <a:spLocks noGrp="1"/>
          </p:cNvSpPr>
          <p:nvPr>
            <p:ph type="title"/>
          </p:nvPr>
        </p:nvSpPr>
        <p:spPr>
          <a:xfrm>
            <a:off x="3093351" y="3128086"/>
            <a:ext cx="6031865" cy="1099820"/>
          </a:xfrm>
          <a:prstGeom prst="rect">
            <a:avLst/>
          </a:prstGeom>
        </p:spPr>
        <p:txBody>
          <a:bodyPr vert="horz" wrap="square" lIns="0" tIns="12700" rIns="0" bIns="0" rtlCol="0">
            <a:spAutoFit/>
          </a:bodyPr>
          <a:lstStyle/>
          <a:p>
            <a:pPr marL="12700">
              <a:lnSpc>
                <a:spcPct val="100000"/>
              </a:lnSpc>
              <a:spcBef>
                <a:spcPts val="100"/>
              </a:spcBef>
            </a:pPr>
            <a:r>
              <a:rPr spc="-265" dirty="0">
                <a:solidFill>
                  <a:schemeClr val="accent4">
                    <a:lumMod val="50000"/>
                  </a:schemeClr>
                </a:solidFill>
                <a:latin typeface="Verdana"/>
                <a:cs typeface="Verdana"/>
              </a:rPr>
              <a:t>Introduction</a:t>
            </a:r>
          </a:p>
        </p:txBody>
      </p:sp>
      <p:sp>
        <p:nvSpPr>
          <p:cNvPr id="10" name="TextBox 9">
            <a:extLst>
              <a:ext uri="{FF2B5EF4-FFF2-40B4-BE49-F238E27FC236}">
                <a16:creationId xmlns:a16="http://schemas.microsoft.com/office/drawing/2014/main" id="{8EA56F4E-E860-98CA-843A-DEEC085597CE}"/>
              </a:ext>
            </a:extLst>
          </p:cNvPr>
          <p:cNvSpPr txBox="1"/>
          <p:nvPr/>
        </p:nvSpPr>
        <p:spPr>
          <a:xfrm>
            <a:off x="158750" y="4921250"/>
            <a:ext cx="11887200" cy="2677656"/>
          </a:xfrm>
          <a:prstGeom prst="rect">
            <a:avLst/>
          </a:prstGeom>
          <a:noFill/>
        </p:spPr>
        <p:txBody>
          <a:bodyPr wrap="square" rtlCol="0">
            <a:spAutoFit/>
          </a:bodyPr>
          <a:lstStyle/>
          <a:p>
            <a:pPr algn="ctr"/>
            <a:r>
              <a:rPr lang="fr-FR" sz="2800" dirty="0">
                <a:latin typeface="Montserrat" panose="00000500000000000000" pitchFamily="2" charset="0"/>
                <a:ea typeface="Verdana" panose="020B0604030504040204" pitchFamily="34" charset="0"/>
              </a:rPr>
              <a:t>Le projet de gestion de bibliothèque est une solution informatique conçue pour optimiser les opérations d'une bibliothèque en automatisant les tâches manuelles. Il améliore l'accessibilité des livres et propose une interface conviviale pour les étudiants et les administrateurs. L'objectif principal est de simplifier la recherche, la réservation et le prêt de livres. </a:t>
            </a:r>
            <a:endParaRPr lang="en-US" sz="2800" dirty="0">
              <a:latin typeface="Montserrat" panose="00000500000000000000" pitchFamily="2" charset="0"/>
              <a:ea typeface="Verdan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039115"/>
            <a:ext cx="18288000" cy="4247883"/>
          </a:xfrm>
          <a:prstGeom prst="rect">
            <a:avLst/>
          </a:prstGeom>
        </p:spPr>
      </p:pic>
      <p:sp>
        <p:nvSpPr>
          <p:cNvPr id="4" name="object 4"/>
          <p:cNvSpPr txBox="1"/>
          <p:nvPr/>
        </p:nvSpPr>
        <p:spPr>
          <a:xfrm>
            <a:off x="8312150" y="1023464"/>
            <a:ext cx="9819384" cy="4126386"/>
          </a:xfrm>
          <a:prstGeom prst="rect">
            <a:avLst/>
          </a:prstGeom>
        </p:spPr>
        <p:txBody>
          <a:bodyPr vert="horz" wrap="square" lIns="0" tIns="11430" rIns="0" bIns="0" rtlCol="0">
            <a:spAutoFit/>
          </a:bodyPr>
          <a:lstStyle/>
          <a:p>
            <a:pPr marL="12700" marR="5080">
              <a:lnSpc>
                <a:spcPct val="101099"/>
              </a:lnSpc>
              <a:spcBef>
                <a:spcPts val="90"/>
              </a:spcBef>
            </a:pPr>
            <a:r>
              <a:rPr lang="en-US" sz="3000" dirty="0">
                <a:latin typeface="Montserrat" panose="00000500000000000000" pitchFamily="2" charset="0"/>
              </a:rPr>
              <a:t>Les </a:t>
            </a:r>
            <a:r>
              <a:rPr lang="fr-FR" sz="3000" dirty="0">
                <a:latin typeface="Montserrat" panose="00000500000000000000" pitchFamily="2" charset="0"/>
              </a:rPr>
              <a:t>objectifs</a:t>
            </a:r>
            <a:r>
              <a:rPr lang="en-US" sz="3000" dirty="0">
                <a:latin typeface="Montserrat" panose="00000500000000000000" pitchFamily="2" charset="0"/>
              </a:rPr>
              <a:t> </a:t>
            </a:r>
            <a:r>
              <a:rPr lang="en-US" sz="3000" dirty="0" err="1">
                <a:latin typeface="Montserrat" panose="00000500000000000000" pitchFamily="2" charset="0"/>
              </a:rPr>
              <a:t>spécifiques</a:t>
            </a:r>
            <a:r>
              <a:rPr lang="en-US" sz="3000" dirty="0">
                <a:latin typeface="Montserrat" panose="00000500000000000000" pitchFamily="2" charset="0"/>
              </a:rPr>
              <a:t> </a:t>
            </a:r>
            <a:r>
              <a:rPr lang="en-US" sz="3000" dirty="0" err="1">
                <a:latin typeface="Montserrat" panose="00000500000000000000" pitchFamily="2" charset="0"/>
              </a:rPr>
              <a:t>incluent</a:t>
            </a:r>
            <a:r>
              <a:rPr lang="en-US" sz="3000" dirty="0">
                <a:latin typeface="Montserrat" panose="00000500000000000000" pitchFamily="2" charset="0"/>
              </a:rPr>
              <a:t> :</a:t>
            </a:r>
          </a:p>
          <a:p>
            <a:pPr marL="469900" marR="5080" indent="-457200">
              <a:lnSpc>
                <a:spcPct val="101099"/>
              </a:lnSpc>
              <a:spcBef>
                <a:spcPts val="90"/>
              </a:spcBef>
              <a:buFont typeface="Wingdings" panose="05000000000000000000" pitchFamily="2" charset="2"/>
              <a:buChar char="§"/>
            </a:pPr>
            <a:r>
              <a:rPr lang="en-US" sz="3000" b="1" dirty="0" err="1">
                <a:latin typeface="Montserrat" panose="00000500000000000000" pitchFamily="2" charset="0"/>
              </a:rPr>
              <a:t>Automatisation</a:t>
            </a:r>
            <a:r>
              <a:rPr lang="en-US" sz="3000" b="1" dirty="0">
                <a:latin typeface="Montserrat" panose="00000500000000000000" pitchFamily="2" charset="0"/>
              </a:rPr>
              <a:t> des processus</a:t>
            </a:r>
          </a:p>
          <a:p>
            <a:pPr marL="469900" marR="5080" indent="-457200">
              <a:lnSpc>
                <a:spcPct val="101099"/>
              </a:lnSpc>
              <a:spcBef>
                <a:spcPts val="90"/>
              </a:spcBef>
              <a:buFont typeface="Wingdings" panose="05000000000000000000" pitchFamily="2" charset="2"/>
              <a:buChar char="§"/>
            </a:pPr>
            <a:r>
              <a:rPr lang="en-US" sz="3000" b="1" dirty="0" err="1">
                <a:latin typeface="Montserrat" panose="00000500000000000000" pitchFamily="2" charset="0"/>
              </a:rPr>
              <a:t>Accessibilite</a:t>
            </a:r>
            <a:r>
              <a:rPr lang="en-US" sz="3000" b="1" dirty="0">
                <a:latin typeface="Montserrat" panose="00000500000000000000" pitchFamily="2" charset="0"/>
              </a:rPr>
              <a:t> ds livres</a:t>
            </a:r>
          </a:p>
          <a:p>
            <a:pPr marL="469900" marR="5080" indent="-457200">
              <a:lnSpc>
                <a:spcPct val="101099"/>
              </a:lnSpc>
              <a:spcBef>
                <a:spcPts val="90"/>
              </a:spcBef>
              <a:buFont typeface="Wingdings" panose="05000000000000000000" pitchFamily="2" charset="2"/>
              <a:buChar char="§"/>
            </a:pPr>
            <a:r>
              <a:rPr lang="en-US" sz="3000" b="1" dirty="0">
                <a:latin typeface="Montserrat" panose="00000500000000000000" pitchFamily="2" charset="0"/>
              </a:rPr>
              <a:t>Gestion des </a:t>
            </a:r>
            <a:r>
              <a:rPr lang="en-US" sz="3000" b="1" dirty="0" err="1">
                <a:latin typeface="Montserrat" panose="00000500000000000000" pitchFamily="2" charset="0"/>
              </a:rPr>
              <a:t>emprunts</a:t>
            </a:r>
            <a:endParaRPr lang="en-US" sz="3000" b="1" dirty="0">
              <a:latin typeface="Montserrat" panose="00000500000000000000" pitchFamily="2" charset="0"/>
            </a:endParaRPr>
          </a:p>
          <a:p>
            <a:pPr marL="469900" marR="5080" indent="-457200">
              <a:lnSpc>
                <a:spcPct val="101099"/>
              </a:lnSpc>
              <a:spcBef>
                <a:spcPts val="90"/>
              </a:spcBef>
              <a:buFont typeface="Wingdings" panose="05000000000000000000" pitchFamily="2" charset="2"/>
              <a:buChar char="§"/>
            </a:pPr>
            <a:r>
              <a:rPr lang="en-US" sz="3000" b="1" dirty="0">
                <a:latin typeface="Montserrat" panose="00000500000000000000" pitchFamily="2" charset="0"/>
              </a:rPr>
              <a:t>Interface </a:t>
            </a:r>
            <a:r>
              <a:rPr lang="en-US" sz="3000" b="1" dirty="0" err="1">
                <a:latin typeface="Montserrat" panose="00000500000000000000" pitchFamily="2" charset="0"/>
              </a:rPr>
              <a:t>conviviale</a:t>
            </a:r>
            <a:endParaRPr lang="en-US" sz="3000" b="1" dirty="0">
              <a:latin typeface="Montserrat" panose="00000500000000000000" pitchFamily="2" charset="0"/>
            </a:endParaRPr>
          </a:p>
          <a:p>
            <a:pPr marL="12700" marR="5080">
              <a:lnSpc>
                <a:spcPct val="101099"/>
              </a:lnSpc>
              <a:spcBef>
                <a:spcPts val="90"/>
              </a:spcBef>
            </a:pPr>
            <a:r>
              <a:rPr lang="fr-FR" sz="2800" dirty="0">
                <a:latin typeface="Montserrat" panose="00000500000000000000" pitchFamily="2" charset="0"/>
              </a:rPr>
              <a:t>La mise en œuvre de ces objectifs vise à améliorer l'efficacité de la gestion de la bibliothèque, à offrir une meilleure expérience utilisateur et à faciliter l'accès à la connaissance pour les étudiants.</a:t>
            </a:r>
            <a:endParaRPr sz="2800" dirty="0">
              <a:latin typeface="Montserrat" panose="00000500000000000000" pitchFamily="2" charset="0"/>
              <a:cs typeface="Tahoma"/>
            </a:endParaRPr>
          </a:p>
        </p:txBody>
      </p:sp>
      <p:sp>
        <p:nvSpPr>
          <p:cNvPr id="6" name="object 6">
            <a:extLst>
              <a:ext uri="{FF2B5EF4-FFF2-40B4-BE49-F238E27FC236}">
                <a16:creationId xmlns:a16="http://schemas.microsoft.com/office/drawing/2014/main" id="{05754E3C-ADD2-D96B-8C04-661C2317D329}"/>
              </a:ext>
            </a:extLst>
          </p:cNvPr>
          <p:cNvSpPr txBox="1">
            <a:spLocks/>
          </p:cNvSpPr>
          <p:nvPr/>
        </p:nvSpPr>
        <p:spPr>
          <a:xfrm>
            <a:off x="2436751" y="1893442"/>
            <a:ext cx="6031865" cy="124393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fr-FR" sz="8000" b="1" spc="-265" noProof="1">
                <a:solidFill>
                  <a:schemeClr val="accent4">
                    <a:lumMod val="50000"/>
                  </a:schemeClr>
                </a:solidFill>
                <a:latin typeface="Montserrat" panose="00000500000000000000" pitchFamily="2" charset="0"/>
                <a:cs typeface="Verdana"/>
              </a:rPr>
              <a:t>Objectifs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grpSp>
        <p:nvGrpSpPr>
          <p:cNvPr id="3" name="object 3"/>
          <p:cNvGrpSpPr/>
          <p:nvPr/>
        </p:nvGrpSpPr>
        <p:grpSpPr>
          <a:xfrm>
            <a:off x="0" y="7770"/>
            <a:ext cx="6068695" cy="10279380"/>
            <a:chOff x="0" y="7770"/>
            <a:chExt cx="6068695" cy="10279380"/>
          </a:xfrm>
        </p:grpSpPr>
        <p:pic>
          <p:nvPicPr>
            <p:cNvPr id="4" name="object 4"/>
            <p:cNvPicPr/>
            <p:nvPr/>
          </p:nvPicPr>
          <p:blipFill>
            <a:blip r:embed="rId3" cstate="print"/>
            <a:stretch>
              <a:fillRect/>
            </a:stretch>
          </p:blipFill>
          <p:spPr>
            <a:xfrm>
              <a:off x="0" y="2983681"/>
              <a:ext cx="3122510" cy="6524623"/>
            </a:xfrm>
            <a:prstGeom prst="rect">
              <a:avLst/>
            </a:prstGeom>
          </p:spPr>
        </p:pic>
        <p:pic>
          <p:nvPicPr>
            <p:cNvPr id="5" name="object 5"/>
            <p:cNvPicPr/>
            <p:nvPr/>
          </p:nvPicPr>
          <p:blipFill>
            <a:blip r:embed="rId4" cstate="print"/>
            <a:stretch>
              <a:fillRect/>
            </a:stretch>
          </p:blipFill>
          <p:spPr>
            <a:xfrm>
              <a:off x="0" y="7770"/>
              <a:ext cx="6068428" cy="10279227"/>
            </a:xfrm>
            <a:prstGeom prst="rect">
              <a:avLst/>
            </a:prstGeom>
          </p:spPr>
        </p:pic>
      </p:grpSp>
      <p:sp>
        <p:nvSpPr>
          <p:cNvPr id="6" name="object 6"/>
          <p:cNvSpPr txBox="1">
            <a:spLocks noGrp="1"/>
          </p:cNvSpPr>
          <p:nvPr>
            <p:ph type="title"/>
          </p:nvPr>
        </p:nvSpPr>
        <p:spPr>
          <a:xfrm>
            <a:off x="6780720" y="995813"/>
            <a:ext cx="8420100" cy="955675"/>
          </a:xfrm>
          <a:prstGeom prst="rect">
            <a:avLst/>
          </a:prstGeom>
        </p:spPr>
        <p:txBody>
          <a:bodyPr vert="horz" wrap="square" lIns="0" tIns="12700" rIns="0" bIns="0" rtlCol="0">
            <a:spAutoFit/>
          </a:bodyPr>
          <a:lstStyle/>
          <a:p>
            <a:pPr marL="12700">
              <a:lnSpc>
                <a:spcPct val="100000"/>
              </a:lnSpc>
              <a:spcBef>
                <a:spcPts val="100"/>
              </a:spcBef>
            </a:pPr>
            <a:r>
              <a:rPr lang="fr-FR" sz="6100" spc="-145" dirty="0">
                <a:latin typeface="Verdana"/>
                <a:cs typeface="Verdana"/>
              </a:rPr>
              <a:t>Fonctionnalités</a:t>
            </a:r>
            <a:endParaRPr lang="fr-FR" sz="6100" dirty="0">
              <a:latin typeface="Verdana"/>
              <a:cs typeface="Verdana"/>
            </a:endParaRPr>
          </a:p>
        </p:txBody>
      </p:sp>
      <p:sp>
        <p:nvSpPr>
          <p:cNvPr id="9" name="TextBox 8">
            <a:extLst>
              <a:ext uri="{FF2B5EF4-FFF2-40B4-BE49-F238E27FC236}">
                <a16:creationId xmlns:a16="http://schemas.microsoft.com/office/drawing/2014/main" id="{EBA63E35-C11D-FABA-0D24-26A5C9D0490F}"/>
              </a:ext>
            </a:extLst>
          </p:cNvPr>
          <p:cNvSpPr txBox="1"/>
          <p:nvPr/>
        </p:nvSpPr>
        <p:spPr>
          <a:xfrm>
            <a:off x="6406811" y="2518321"/>
            <a:ext cx="11582400" cy="7017306"/>
          </a:xfrm>
          <a:prstGeom prst="rect">
            <a:avLst/>
          </a:prstGeom>
          <a:noFill/>
        </p:spPr>
        <p:txBody>
          <a:bodyPr wrap="square" rtlCol="0">
            <a:spAutoFit/>
          </a:bodyPr>
          <a:lstStyle/>
          <a:p>
            <a:r>
              <a:rPr lang="en-US" sz="3000" b="1" dirty="0">
                <a:latin typeface="Montserrat" panose="00000500000000000000" pitchFamily="2" charset="0"/>
              </a:rPr>
              <a:t>Inscription et </a:t>
            </a:r>
            <a:r>
              <a:rPr lang="en-US" sz="3000" b="1" dirty="0" err="1">
                <a:latin typeface="Montserrat" panose="00000500000000000000" pitchFamily="2" charset="0"/>
              </a:rPr>
              <a:t>connexion</a:t>
            </a:r>
            <a:endParaRPr lang="en-US" sz="3000" b="1" dirty="0">
              <a:latin typeface="Montserrat" panose="00000500000000000000" pitchFamily="2" charset="0"/>
            </a:endParaRPr>
          </a:p>
          <a:p>
            <a:pPr lvl="1"/>
            <a:r>
              <a:rPr lang="en-US" sz="3000" b="1" dirty="0">
                <a:latin typeface="Montserrat" panose="00000500000000000000" pitchFamily="2" charset="0"/>
              </a:rPr>
              <a:t>	</a:t>
            </a:r>
            <a:r>
              <a:rPr lang="en-US" sz="3000" dirty="0">
                <a:latin typeface="Montserrat" panose="00000500000000000000" pitchFamily="2" charset="0"/>
                <a:sym typeface="Wingdings" panose="05000000000000000000" pitchFamily="2" charset="2"/>
              </a:rPr>
              <a:t> Inscription des </a:t>
            </a:r>
            <a:r>
              <a:rPr lang="fr-FR" sz="3000" dirty="0">
                <a:latin typeface="Montserrat" panose="00000500000000000000" pitchFamily="2" charset="0"/>
                <a:sym typeface="Wingdings" panose="05000000000000000000" pitchFamily="2" charset="2"/>
              </a:rPr>
              <a:t>utilisateurs</a:t>
            </a:r>
            <a:r>
              <a:rPr lang="en-US" sz="3000" dirty="0">
                <a:latin typeface="Montserrat" panose="00000500000000000000" pitchFamily="2" charset="0"/>
                <a:sym typeface="Wingdings" panose="05000000000000000000" pitchFamily="2" charset="2"/>
              </a:rPr>
              <a:t> avec </a:t>
            </a:r>
            <a:r>
              <a:rPr lang="en-US" sz="3000" dirty="0" err="1">
                <a:latin typeface="Montserrat" panose="00000500000000000000" pitchFamily="2" charset="0"/>
                <a:sym typeface="Wingdings" panose="05000000000000000000" pitchFamily="2" charset="2"/>
              </a:rPr>
              <a:t>identifiant</a:t>
            </a:r>
            <a:r>
              <a:rPr lang="en-US" sz="3000" dirty="0">
                <a:latin typeface="Montserrat" panose="00000500000000000000" pitchFamily="2" charset="0"/>
                <a:sym typeface="Wingdings" panose="05000000000000000000" pitchFamily="2" charset="2"/>
              </a:rPr>
              <a:t> ID et mot 	     de passe</a:t>
            </a:r>
          </a:p>
          <a:p>
            <a:pPr lvl="1"/>
            <a:r>
              <a:rPr lang="en-US" sz="3000" b="1" dirty="0" err="1">
                <a:latin typeface="Montserrat" panose="00000500000000000000" pitchFamily="2" charset="0"/>
                <a:sym typeface="Wingdings" panose="05000000000000000000" pitchFamily="2" charset="2"/>
              </a:rPr>
              <a:t>Ajout</a:t>
            </a:r>
            <a:r>
              <a:rPr lang="en-US" sz="3000" b="1" dirty="0">
                <a:latin typeface="Montserrat" panose="00000500000000000000" pitchFamily="2" charset="0"/>
                <a:sym typeface="Wingdings" panose="05000000000000000000" pitchFamily="2" charset="2"/>
              </a:rPr>
              <a:t> des livres a la bibliothèque</a:t>
            </a:r>
          </a:p>
          <a:p>
            <a:pPr lvl="1"/>
            <a:r>
              <a:rPr lang="en-US" sz="3000" dirty="0">
                <a:latin typeface="Montserrat" panose="00000500000000000000" pitchFamily="2" charset="0"/>
                <a:sym typeface="Wingdings" panose="05000000000000000000" pitchFamily="2" charset="2"/>
              </a:rPr>
              <a:t>	 </a:t>
            </a:r>
            <a:r>
              <a:rPr lang="en-US" sz="3000" dirty="0" err="1">
                <a:latin typeface="Montserrat" panose="00000500000000000000" pitchFamily="2" charset="0"/>
                <a:sym typeface="Wingdings" panose="05000000000000000000" pitchFamily="2" charset="2"/>
              </a:rPr>
              <a:t>ajout</a:t>
            </a:r>
            <a:r>
              <a:rPr lang="en-US" sz="3000" dirty="0">
                <a:latin typeface="Montserrat" panose="00000500000000000000" pitchFamily="2" charset="0"/>
                <a:sym typeface="Wingdings" panose="05000000000000000000" pitchFamily="2" charset="2"/>
              </a:rPr>
              <a:t> des livres avec details</a:t>
            </a:r>
          </a:p>
          <a:p>
            <a:pPr lvl="1"/>
            <a:r>
              <a:rPr lang="en-US" sz="3000" dirty="0">
                <a:latin typeface="Montserrat" panose="00000500000000000000" pitchFamily="2" charset="0"/>
                <a:sym typeface="Wingdings" panose="05000000000000000000" pitchFamily="2" charset="2"/>
              </a:rPr>
              <a:t>	 </a:t>
            </a:r>
            <a:r>
              <a:rPr lang="en-US" sz="3000" dirty="0" err="1">
                <a:latin typeface="Montserrat" panose="00000500000000000000" pitchFamily="2" charset="0"/>
                <a:sym typeface="Wingdings" panose="05000000000000000000" pitchFamily="2" charset="2"/>
              </a:rPr>
              <a:t>Enregistrement</a:t>
            </a:r>
            <a:r>
              <a:rPr lang="en-US" sz="3000" dirty="0">
                <a:latin typeface="Montserrat" panose="00000500000000000000" pitchFamily="2" charset="0"/>
                <a:sym typeface="Wingdings" panose="05000000000000000000" pitchFamily="2" charset="2"/>
              </a:rPr>
              <a:t> dans </a:t>
            </a:r>
            <a:r>
              <a:rPr lang="en-US" sz="3000" dirty="0" err="1">
                <a:latin typeface="Montserrat" panose="00000500000000000000" pitchFamily="2" charset="0"/>
                <a:sym typeface="Wingdings" panose="05000000000000000000" pitchFamily="2" charset="2"/>
              </a:rPr>
              <a:t>fichier</a:t>
            </a:r>
            <a:r>
              <a:rPr lang="en-US" sz="3000" dirty="0">
                <a:latin typeface="Montserrat" panose="00000500000000000000" pitchFamily="2" charset="0"/>
                <a:sym typeface="Wingdings" panose="05000000000000000000" pitchFamily="2" charset="2"/>
              </a:rPr>
              <a:t> des livres (livres.txt)</a:t>
            </a:r>
          </a:p>
          <a:p>
            <a:pPr lvl="1"/>
            <a:r>
              <a:rPr lang="en-US" sz="3000" b="1" dirty="0">
                <a:latin typeface="Montserrat" panose="00000500000000000000" pitchFamily="2" charset="0"/>
                <a:sym typeface="Wingdings" panose="05000000000000000000" pitchFamily="2" charset="2"/>
              </a:rPr>
              <a:t>Recherche des livres</a:t>
            </a:r>
          </a:p>
          <a:p>
            <a:pPr lvl="1"/>
            <a:r>
              <a:rPr lang="en-US" sz="3000" dirty="0">
                <a:latin typeface="Montserrat" panose="00000500000000000000" pitchFamily="2" charset="0"/>
                <a:sym typeface="Wingdings" panose="05000000000000000000" pitchFamily="2" charset="2"/>
              </a:rPr>
              <a:t>	 ID</a:t>
            </a:r>
          </a:p>
          <a:p>
            <a:pPr lvl="1"/>
            <a:r>
              <a:rPr lang="en-US" sz="3000" dirty="0">
                <a:latin typeface="Montserrat" panose="00000500000000000000" pitchFamily="2" charset="0"/>
                <a:sym typeface="Wingdings" panose="05000000000000000000" pitchFamily="2" charset="2"/>
              </a:rPr>
              <a:t>	 </a:t>
            </a:r>
            <a:r>
              <a:rPr lang="en-US" sz="3000" dirty="0" err="1">
                <a:latin typeface="Montserrat" panose="00000500000000000000" pitchFamily="2" charset="0"/>
                <a:sym typeface="Wingdings" panose="05000000000000000000" pitchFamily="2" charset="2"/>
              </a:rPr>
              <a:t>Titre</a:t>
            </a:r>
            <a:r>
              <a:rPr lang="en-US" sz="3000" dirty="0">
                <a:latin typeface="Montserrat" panose="00000500000000000000" pitchFamily="2" charset="0"/>
                <a:sym typeface="Wingdings" panose="05000000000000000000" pitchFamily="2" charset="2"/>
              </a:rPr>
              <a:t> …</a:t>
            </a:r>
          </a:p>
          <a:p>
            <a:pPr lvl="1"/>
            <a:r>
              <a:rPr lang="en-US" sz="3000" b="1" dirty="0">
                <a:latin typeface="Montserrat" panose="00000500000000000000" pitchFamily="2" charset="0"/>
                <a:sym typeface="Wingdings" panose="05000000000000000000" pitchFamily="2" charset="2"/>
              </a:rPr>
              <a:t>Reservation des livres</a:t>
            </a:r>
          </a:p>
          <a:p>
            <a:pPr lvl="1"/>
            <a:r>
              <a:rPr lang="en-US" sz="3000" dirty="0">
                <a:latin typeface="Montserrat" panose="00000500000000000000" pitchFamily="2" charset="0"/>
                <a:sym typeface="Wingdings" panose="05000000000000000000" pitchFamily="2" charset="2"/>
              </a:rPr>
              <a:t>	 Reservation </a:t>
            </a:r>
            <a:r>
              <a:rPr lang="en-US" sz="3000" dirty="0" err="1">
                <a:latin typeface="Montserrat" panose="00000500000000000000" pitchFamily="2" charset="0"/>
                <a:sym typeface="Wingdings" panose="05000000000000000000" pitchFamily="2" charset="2"/>
              </a:rPr>
              <a:t>en</a:t>
            </a:r>
            <a:r>
              <a:rPr lang="en-US" sz="3000" dirty="0">
                <a:latin typeface="Montserrat" panose="00000500000000000000" pitchFamily="2" charset="0"/>
                <a:sym typeface="Wingdings" panose="05000000000000000000" pitchFamily="2" charset="2"/>
              </a:rPr>
              <a:t> </a:t>
            </a:r>
            <a:r>
              <a:rPr lang="en-US" sz="3000" dirty="0" err="1">
                <a:latin typeface="Montserrat" panose="00000500000000000000" pitchFamily="2" charset="0"/>
                <a:sym typeface="Wingdings" panose="05000000000000000000" pitchFamily="2" charset="2"/>
              </a:rPr>
              <a:t>ligne</a:t>
            </a:r>
            <a:r>
              <a:rPr lang="en-US" sz="3000" dirty="0">
                <a:latin typeface="Montserrat" panose="00000500000000000000" pitchFamily="2" charset="0"/>
                <a:sym typeface="Wingdings" panose="05000000000000000000" pitchFamily="2" charset="2"/>
              </a:rPr>
              <a:t> par les </a:t>
            </a:r>
            <a:r>
              <a:rPr lang="en-US" sz="3000" dirty="0" err="1">
                <a:latin typeface="Montserrat" panose="00000500000000000000" pitchFamily="2" charset="0"/>
                <a:sym typeface="Wingdings" panose="05000000000000000000" pitchFamily="2" charset="2"/>
              </a:rPr>
              <a:t>utilisateurs</a:t>
            </a:r>
            <a:endParaRPr lang="en-US" sz="3000" dirty="0">
              <a:latin typeface="Montserrat" panose="00000500000000000000" pitchFamily="2" charset="0"/>
              <a:sym typeface="Wingdings" panose="05000000000000000000" pitchFamily="2" charset="2"/>
            </a:endParaRPr>
          </a:p>
          <a:p>
            <a:pPr lvl="1"/>
            <a:r>
              <a:rPr lang="en-US" sz="3000" dirty="0">
                <a:latin typeface="Montserrat" panose="00000500000000000000" pitchFamily="2" charset="0"/>
                <a:sym typeface="Wingdings" panose="05000000000000000000" pitchFamily="2" charset="2"/>
              </a:rPr>
              <a:t>	 </a:t>
            </a:r>
            <a:r>
              <a:rPr lang="en-US" sz="3000" dirty="0" err="1">
                <a:latin typeface="Montserrat" panose="00000500000000000000" pitchFamily="2" charset="0"/>
                <a:sym typeface="Wingdings" panose="05000000000000000000" pitchFamily="2" charset="2"/>
              </a:rPr>
              <a:t>Affichage</a:t>
            </a:r>
            <a:r>
              <a:rPr lang="en-US" sz="3000" dirty="0">
                <a:latin typeface="Montserrat" panose="00000500000000000000" pitchFamily="2" charset="0"/>
                <a:sym typeface="Wingdings" panose="05000000000000000000" pitchFamily="2" charset="2"/>
              </a:rPr>
              <a:t> des livres </a:t>
            </a:r>
            <a:r>
              <a:rPr lang="en-US" sz="3000" dirty="0" err="1">
                <a:latin typeface="Montserrat" panose="00000500000000000000" pitchFamily="2" charset="0"/>
                <a:sym typeface="Wingdings" panose="05000000000000000000" pitchFamily="2" charset="2"/>
              </a:rPr>
              <a:t>disponibles</a:t>
            </a:r>
            <a:r>
              <a:rPr lang="en-US" sz="3000" dirty="0">
                <a:latin typeface="Montserrat" panose="00000500000000000000" pitchFamily="2" charset="0"/>
                <a:sym typeface="Wingdings" panose="05000000000000000000" pitchFamily="2" charset="2"/>
              </a:rPr>
              <a:t>/reserves</a:t>
            </a:r>
          </a:p>
          <a:p>
            <a:pPr lvl="1"/>
            <a:r>
              <a:rPr lang="en-US" sz="3000" b="1" dirty="0" err="1">
                <a:latin typeface="Montserrat" panose="00000500000000000000" pitchFamily="2" charset="0"/>
                <a:sym typeface="Wingdings" panose="05000000000000000000" pitchFamily="2" charset="2"/>
              </a:rPr>
              <a:t>Affichage</a:t>
            </a:r>
            <a:r>
              <a:rPr lang="en-US" sz="3000" b="1" dirty="0">
                <a:latin typeface="Montserrat" panose="00000500000000000000" pitchFamily="2" charset="0"/>
                <a:sym typeface="Wingdings" panose="05000000000000000000" pitchFamily="2" charset="2"/>
              </a:rPr>
              <a:t> de la </a:t>
            </a:r>
            <a:r>
              <a:rPr lang="en-US" sz="3000" b="1" dirty="0" err="1">
                <a:latin typeface="Montserrat" panose="00000500000000000000" pitchFamily="2" charset="0"/>
                <a:sym typeface="Wingdings" panose="05000000000000000000" pitchFamily="2" charset="2"/>
              </a:rPr>
              <a:t>liste</a:t>
            </a:r>
            <a:r>
              <a:rPr lang="en-US" sz="3000" b="1" dirty="0">
                <a:latin typeface="Montserrat" panose="00000500000000000000" pitchFamily="2" charset="0"/>
                <a:sym typeface="Wingdings" panose="05000000000000000000" pitchFamily="2" charset="2"/>
              </a:rPr>
              <a:t> des livres</a:t>
            </a:r>
          </a:p>
          <a:p>
            <a:pPr lvl="1"/>
            <a:r>
              <a:rPr lang="en-US" sz="3000" dirty="0">
                <a:latin typeface="Montserrat" panose="00000500000000000000" pitchFamily="2" charset="0"/>
                <a:sym typeface="Wingdings" panose="05000000000000000000" pitchFamily="2" charset="2"/>
              </a:rPr>
              <a:t>	 </a:t>
            </a:r>
            <a:r>
              <a:rPr lang="en-US" sz="3000" dirty="0" err="1">
                <a:latin typeface="Montserrat" panose="00000500000000000000" pitchFamily="2" charset="0"/>
                <a:sym typeface="Wingdings" panose="05000000000000000000" pitchFamily="2" charset="2"/>
              </a:rPr>
              <a:t>Liste</a:t>
            </a:r>
            <a:r>
              <a:rPr lang="en-US" sz="3000" dirty="0">
                <a:latin typeface="Montserrat" panose="00000500000000000000" pitchFamily="2" charset="0"/>
                <a:sym typeface="Wingdings" panose="05000000000000000000" pitchFamily="2" charset="2"/>
              </a:rPr>
              <a:t> complete des livres </a:t>
            </a:r>
            <a:r>
              <a:rPr lang="en-US" sz="3000" dirty="0" err="1">
                <a:latin typeface="Montserrat" panose="00000500000000000000" pitchFamily="2" charset="0"/>
                <a:sym typeface="Wingdings" panose="05000000000000000000" pitchFamily="2" charset="2"/>
              </a:rPr>
              <a:t>disponibles</a:t>
            </a:r>
            <a:r>
              <a:rPr lang="en-US" sz="3000" dirty="0">
                <a:latin typeface="Montserrat" panose="00000500000000000000" pitchFamily="2" charset="0"/>
                <a:sym typeface="Wingdings" panose="05000000000000000000" pitchFamily="2" charset="2"/>
              </a:rPr>
              <a:t> avec </a:t>
            </a:r>
            <a:r>
              <a:rPr lang="en-US" sz="3000" dirty="0" err="1">
                <a:latin typeface="Montserrat" panose="00000500000000000000" pitchFamily="2" charset="0"/>
                <a:sym typeface="Wingdings" panose="05000000000000000000" pitchFamily="2" charset="2"/>
              </a:rPr>
              <a:t>ces</a:t>
            </a:r>
            <a:r>
              <a:rPr lang="en-US" sz="3000" dirty="0">
                <a:latin typeface="Montserrat" panose="00000500000000000000" pitchFamily="2" charset="0"/>
                <a:sym typeface="Wingdings" panose="05000000000000000000" pitchFamily="2" charset="2"/>
              </a:rPr>
              <a:t> 		     </a:t>
            </a:r>
            <a:r>
              <a:rPr lang="en-US" sz="3000" dirty="0" err="1">
                <a:latin typeface="Montserrat" panose="00000500000000000000" pitchFamily="2" charset="0"/>
                <a:sym typeface="Wingdings" panose="05000000000000000000" pitchFamily="2" charset="2"/>
              </a:rPr>
              <a:t>criteres</a:t>
            </a:r>
            <a:endParaRPr lang="en-US" sz="3000" dirty="0">
              <a:latin typeface="Montserrat" panose="00000500000000000000"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708C16-6C28-3F30-3544-8C6352434B0C}"/>
              </a:ext>
            </a:extLst>
          </p:cNvPr>
          <p:cNvSpPr>
            <a:spLocks noGrp="1"/>
          </p:cNvSpPr>
          <p:nvPr>
            <p:ph type="title"/>
          </p:nvPr>
        </p:nvSpPr>
        <p:spPr>
          <a:xfrm>
            <a:off x="2247405" y="501650"/>
            <a:ext cx="13805890" cy="1084912"/>
          </a:xfrm>
        </p:spPr>
        <p:txBody>
          <a:bodyPr/>
          <a:lstStyle/>
          <a:p>
            <a:pPr algn="ctr"/>
            <a:r>
              <a:rPr lang="en-US" dirty="0">
                <a:solidFill>
                  <a:schemeClr val="accent4">
                    <a:lumMod val="50000"/>
                  </a:schemeClr>
                </a:solidFill>
                <a:latin typeface="Montserrat" panose="00000500000000000000" pitchFamily="2" charset="0"/>
              </a:rPr>
              <a:t>Inscription et </a:t>
            </a:r>
            <a:r>
              <a:rPr lang="en-US" dirty="0" err="1">
                <a:solidFill>
                  <a:schemeClr val="accent4">
                    <a:lumMod val="50000"/>
                  </a:schemeClr>
                </a:solidFill>
                <a:latin typeface="Montserrat" panose="00000500000000000000" pitchFamily="2" charset="0"/>
              </a:rPr>
              <a:t>connexion</a:t>
            </a:r>
            <a:endParaRPr lang="en-US" dirty="0">
              <a:solidFill>
                <a:schemeClr val="accent4">
                  <a:lumMod val="50000"/>
                </a:schemeClr>
              </a:solidFill>
              <a:latin typeface="Montserrat" panose="00000500000000000000" pitchFamily="2" charset="0"/>
            </a:endParaRPr>
          </a:p>
        </p:txBody>
      </p:sp>
      <p:pic>
        <p:nvPicPr>
          <p:cNvPr id="4" name="Image 3">
            <a:extLst>
              <a:ext uri="{FF2B5EF4-FFF2-40B4-BE49-F238E27FC236}">
                <a16:creationId xmlns:a16="http://schemas.microsoft.com/office/drawing/2014/main" id="{39A41629-8E01-122C-D2A3-24F2F93FCCA2}"/>
              </a:ext>
            </a:extLst>
          </p:cNvPr>
          <p:cNvPicPr>
            <a:picLocks noChangeAspect="1"/>
          </p:cNvPicPr>
          <p:nvPr/>
        </p:nvPicPr>
        <p:blipFill rotWithShape="1">
          <a:blip r:embed="rId2">
            <a:extLst>
              <a:ext uri="{28A0092B-C50C-407E-A947-70E740481C1C}">
                <a14:useLocalDpi xmlns:a14="http://schemas.microsoft.com/office/drawing/2010/main" val="0"/>
              </a:ext>
            </a:extLst>
          </a:blip>
          <a:srcRect b="48075"/>
          <a:stretch/>
        </p:blipFill>
        <p:spPr>
          <a:xfrm>
            <a:off x="4036666" y="2330450"/>
            <a:ext cx="9160568" cy="2667001"/>
          </a:xfrm>
          <a:prstGeom prst="rect">
            <a:avLst/>
          </a:prstGeom>
        </p:spPr>
      </p:pic>
      <p:pic>
        <p:nvPicPr>
          <p:cNvPr id="6" name="Image 5">
            <a:extLst>
              <a:ext uri="{FF2B5EF4-FFF2-40B4-BE49-F238E27FC236}">
                <a16:creationId xmlns:a16="http://schemas.microsoft.com/office/drawing/2014/main" id="{C7099775-E880-549C-A764-9E6558EAE0F7}"/>
              </a:ext>
            </a:extLst>
          </p:cNvPr>
          <p:cNvPicPr>
            <a:picLocks noChangeAspect="1"/>
          </p:cNvPicPr>
          <p:nvPr/>
        </p:nvPicPr>
        <p:blipFill rotWithShape="1">
          <a:blip r:embed="rId3">
            <a:extLst>
              <a:ext uri="{28A0092B-C50C-407E-A947-70E740481C1C}">
                <a14:useLocalDpi xmlns:a14="http://schemas.microsoft.com/office/drawing/2010/main" val="0"/>
              </a:ext>
            </a:extLst>
          </a:blip>
          <a:srcRect b="55912"/>
          <a:stretch/>
        </p:blipFill>
        <p:spPr>
          <a:xfrm>
            <a:off x="463550" y="6216650"/>
            <a:ext cx="7822148" cy="2109727"/>
          </a:xfrm>
          <a:prstGeom prst="rect">
            <a:avLst/>
          </a:prstGeom>
        </p:spPr>
      </p:pic>
      <p:pic>
        <p:nvPicPr>
          <p:cNvPr id="8" name="Image 7">
            <a:extLst>
              <a:ext uri="{FF2B5EF4-FFF2-40B4-BE49-F238E27FC236}">
                <a16:creationId xmlns:a16="http://schemas.microsoft.com/office/drawing/2014/main" id="{742BF31A-2D12-4705-D6E5-2D41F45FD66D}"/>
              </a:ext>
            </a:extLst>
          </p:cNvPr>
          <p:cNvPicPr>
            <a:picLocks noChangeAspect="1"/>
          </p:cNvPicPr>
          <p:nvPr/>
        </p:nvPicPr>
        <p:blipFill rotWithShape="1">
          <a:blip r:embed="rId4">
            <a:extLst>
              <a:ext uri="{28A0092B-C50C-407E-A947-70E740481C1C}">
                <a14:useLocalDpi xmlns:a14="http://schemas.microsoft.com/office/drawing/2010/main" val="0"/>
              </a:ext>
            </a:extLst>
          </a:blip>
          <a:srcRect b="64637"/>
          <a:stretch/>
        </p:blipFill>
        <p:spPr>
          <a:xfrm>
            <a:off x="8396618" y="6216650"/>
            <a:ext cx="9791688" cy="2109727"/>
          </a:xfrm>
          <a:prstGeom prst="rect">
            <a:avLst/>
          </a:prstGeom>
        </p:spPr>
      </p:pic>
    </p:spTree>
    <p:extLst>
      <p:ext uri="{BB962C8B-B14F-4D97-AF65-F5344CB8AC3E}">
        <p14:creationId xmlns:p14="http://schemas.microsoft.com/office/powerpoint/2010/main" val="2363663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A5D061-2467-9E9C-2E67-DD5EE9A33CE3}"/>
              </a:ext>
            </a:extLst>
          </p:cNvPr>
          <p:cNvSpPr>
            <a:spLocks noGrp="1"/>
          </p:cNvSpPr>
          <p:nvPr>
            <p:ph type="title"/>
          </p:nvPr>
        </p:nvSpPr>
        <p:spPr>
          <a:xfrm>
            <a:off x="2247405" y="577850"/>
            <a:ext cx="13805890" cy="2215991"/>
          </a:xfrm>
        </p:spPr>
        <p:txBody>
          <a:bodyPr/>
          <a:lstStyle/>
          <a:p>
            <a:pPr algn="ctr"/>
            <a:r>
              <a:rPr lang="en-US" sz="7200" b="1" dirty="0" err="1">
                <a:latin typeface="Montserrat" panose="00000500000000000000" pitchFamily="2" charset="0"/>
                <a:sym typeface="Wingdings" panose="05000000000000000000" pitchFamily="2" charset="2"/>
              </a:rPr>
              <a:t>Ajout</a:t>
            </a:r>
            <a:r>
              <a:rPr lang="en-US" sz="7200" b="1" dirty="0">
                <a:latin typeface="Montserrat" panose="00000500000000000000" pitchFamily="2" charset="0"/>
                <a:sym typeface="Wingdings" panose="05000000000000000000" pitchFamily="2" charset="2"/>
              </a:rPr>
              <a:t> des livres a la bibliothèque</a:t>
            </a:r>
            <a:endParaRPr lang="en-US" dirty="0"/>
          </a:p>
        </p:txBody>
      </p:sp>
      <p:pic>
        <p:nvPicPr>
          <p:cNvPr id="6" name="Image 5">
            <a:extLst>
              <a:ext uri="{FF2B5EF4-FFF2-40B4-BE49-F238E27FC236}">
                <a16:creationId xmlns:a16="http://schemas.microsoft.com/office/drawing/2014/main" id="{E42336ED-0AF6-0543-E1A9-45FC976D2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072" y="3244850"/>
            <a:ext cx="11214556" cy="6248400"/>
          </a:xfrm>
          <a:prstGeom prst="rect">
            <a:avLst/>
          </a:prstGeom>
        </p:spPr>
      </p:pic>
    </p:spTree>
    <p:extLst>
      <p:ext uri="{BB962C8B-B14F-4D97-AF65-F5344CB8AC3E}">
        <p14:creationId xmlns:p14="http://schemas.microsoft.com/office/powerpoint/2010/main" val="2252159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8BDFD-DE59-106E-CB80-85DD0783767A}"/>
              </a:ext>
            </a:extLst>
          </p:cNvPr>
          <p:cNvSpPr>
            <a:spLocks noGrp="1"/>
          </p:cNvSpPr>
          <p:nvPr>
            <p:ph type="title"/>
          </p:nvPr>
        </p:nvSpPr>
        <p:spPr>
          <a:xfrm>
            <a:off x="2247405" y="461554"/>
            <a:ext cx="13805890" cy="1107996"/>
          </a:xfrm>
        </p:spPr>
        <p:txBody>
          <a:bodyPr/>
          <a:lstStyle/>
          <a:p>
            <a:pPr algn="ctr"/>
            <a:r>
              <a:rPr lang="en-US" sz="7200" b="1" dirty="0">
                <a:latin typeface="Montserrat" panose="00000500000000000000" pitchFamily="2" charset="0"/>
                <a:sym typeface="Wingdings" panose="05000000000000000000" pitchFamily="2" charset="2"/>
              </a:rPr>
              <a:t>Recherche des livres</a:t>
            </a:r>
            <a:endParaRPr lang="en-US" dirty="0"/>
          </a:p>
        </p:txBody>
      </p:sp>
      <p:pic>
        <p:nvPicPr>
          <p:cNvPr id="10" name="Image 9">
            <a:extLst>
              <a:ext uri="{FF2B5EF4-FFF2-40B4-BE49-F238E27FC236}">
                <a16:creationId xmlns:a16="http://schemas.microsoft.com/office/drawing/2014/main" id="{2FFB94A1-F6BE-485A-8AEC-1B400ECEDBEC}"/>
              </a:ext>
            </a:extLst>
          </p:cNvPr>
          <p:cNvPicPr>
            <a:picLocks noChangeAspect="1"/>
          </p:cNvPicPr>
          <p:nvPr/>
        </p:nvPicPr>
        <p:blipFill rotWithShape="1">
          <a:blip r:embed="rId2">
            <a:extLst>
              <a:ext uri="{28A0092B-C50C-407E-A947-70E740481C1C}">
                <a14:useLocalDpi xmlns:a14="http://schemas.microsoft.com/office/drawing/2010/main" val="0"/>
              </a:ext>
            </a:extLst>
          </a:blip>
          <a:srcRect l="-719" t="-1284" r="719" b="55063"/>
          <a:stretch/>
        </p:blipFill>
        <p:spPr>
          <a:xfrm>
            <a:off x="7854950" y="1906016"/>
            <a:ext cx="10210800" cy="2535817"/>
          </a:xfrm>
          <a:prstGeom prst="rect">
            <a:avLst/>
          </a:prstGeom>
        </p:spPr>
      </p:pic>
      <p:pic>
        <p:nvPicPr>
          <p:cNvPr id="12" name="Image 11">
            <a:extLst>
              <a:ext uri="{FF2B5EF4-FFF2-40B4-BE49-F238E27FC236}">
                <a16:creationId xmlns:a16="http://schemas.microsoft.com/office/drawing/2014/main" id="{CE7B9EBC-B708-8B7C-72F6-88E33A45A838}"/>
              </a:ext>
            </a:extLst>
          </p:cNvPr>
          <p:cNvPicPr>
            <a:picLocks noChangeAspect="1"/>
          </p:cNvPicPr>
          <p:nvPr/>
        </p:nvPicPr>
        <p:blipFill rotWithShape="1">
          <a:blip r:embed="rId3">
            <a:extLst>
              <a:ext uri="{28A0092B-C50C-407E-A947-70E740481C1C}">
                <a14:useLocalDpi xmlns:a14="http://schemas.microsoft.com/office/drawing/2010/main" val="0"/>
              </a:ext>
            </a:extLst>
          </a:blip>
          <a:srcRect b="47440"/>
          <a:stretch/>
        </p:blipFill>
        <p:spPr>
          <a:xfrm>
            <a:off x="7744866" y="7283279"/>
            <a:ext cx="10320884" cy="2535817"/>
          </a:xfrm>
          <a:prstGeom prst="rect">
            <a:avLst/>
          </a:prstGeom>
        </p:spPr>
      </p:pic>
      <p:pic>
        <p:nvPicPr>
          <p:cNvPr id="20" name="Image 19">
            <a:extLst>
              <a:ext uri="{FF2B5EF4-FFF2-40B4-BE49-F238E27FC236}">
                <a16:creationId xmlns:a16="http://schemas.microsoft.com/office/drawing/2014/main" id="{F66834A2-AA52-0902-E3B8-93C76C472A64}"/>
              </a:ext>
            </a:extLst>
          </p:cNvPr>
          <p:cNvPicPr>
            <a:picLocks noChangeAspect="1"/>
          </p:cNvPicPr>
          <p:nvPr/>
        </p:nvPicPr>
        <p:blipFill rotWithShape="1">
          <a:blip r:embed="rId4">
            <a:extLst>
              <a:ext uri="{28A0092B-C50C-407E-A947-70E740481C1C}">
                <a14:useLocalDpi xmlns:a14="http://schemas.microsoft.com/office/drawing/2010/main" val="0"/>
              </a:ext>
            </a:extLst>
          </a:blip>
          <a:srcRect b="9797"/>
          <a:stretch/>
        </p:blipFill>
        <p:spPr>
          <a:xfrm>
            <a:off x="234950" y="4589959"/>
            <a:ext cx="10320884" cy="2535817"/>
          </a:xfrm>
          <a:prstGeom prst="rect">
            <a:avLst/>
          </a:prstGeom>
        </p:spPr>
      </p:pic>
    </p:spTree>
    <p:extLst>
      <p:ext uri="{BB962C8B-B14F-4D97-AF65-F5344CB8AC3E}">
        <p14:creationId xmlns:p14="http://schemas.microsoft.com/office/powerpoint/2010/main" val="3754791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8BDFD-DE59-106E-CB80-85DD0783767A}"/>
              </a:ext>
            </a:extLst>
          </p:cNvPr>
          <p:cNvSpPr>
            <a:spLocks noGrp="1"/>
          </p:cNvSpPr>
          <p:nvPr>
            <p:ph type="title"/>
          </p:nvPr>
        </p:nvSpPr>
        <p:spPr>
          <a:xfrm>
            <a:off x="2247404" y="1156595"/>
            <a:ext cx="13805890" cy="1107996"/>
          </a:xfrm>
        </p:spPr>
        <p:txBody>
          <a:bodyPr/>
          <a:lstStyle/>
          <a:p>
            <a:pPr algn="ctr"/>
            <a:r>
              <a:rPr lang="en-US" sz="7200" b="1" dirty="0">
                <a:latin typeface="Montserrat" panose="00000500000000000000" pitchFamily="2" charset="0"/>
                <a:sym typeface="Wingdings" panose="05000000000000000000" pitchFamily="2" charset="2"/>
              </a:rPr>
              <a:t>Reservation des livres</a:t>
            </a:r>
            <a:endParaRPr lang="en-US" dirty="0"/>
          </a:p>
        </p:txBody>
      </p:sp>
      <p:pic>
        <p:nvPicPr>
          <p:cNvPr id="4" name="Image 3">
            <a:extLst>
              <a:ext uri="{FF2B5EF4-FFF2-40B4-BE49-F238E27FC236}">
                <a16:creationId xmlns:a16="http://schemas.microsoft.com/office/drawing/2014/main" id="{F779D7D2-F69B-98F1-32D2-501BA2E7D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10" y="3016250"/>
            <a:ext cx="10593278" cy="5849166"/>
          </a:xfrm>
          <a:prstGeom prst="rect">
            <a:avLst/>
          </a:prstGeom>
        </p:spPr>
      </p:pic>
    </p:spTree>
    <p:extLst>
      <p:ext uri="{BB962C8B-B14F-4D97-AF65-F5344CB8AC3E}">
        <p14:creationId xmlns:p14="http://schemas.microsoft.com/office/powerpoint/2010/main" val="1347408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TotalTime>
  <Words>456</Words>
  <Application>Microsoft Office PowerPoint</Application>
  <PresentationFormat>Personnalisé</PresentationFormat>
  <Paragraphs>48</Paragraphs>
  <Slides>13</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Calibri</vt:lpstr>
      <vt:lpstr>Montserrat</vt:lpstr>
      <vt:lpstr>Tahoma</vt:lpstr>
      <vt:lpstr>Verdana</vt:lpstr>
      <vt:lpstr>Wingdings</vt:lpstr>
      <vt:lpstr>Office Theme</vt:lpstr>
      <vt:lpstr>Présentation PowerPoint</vt:lpstr>
      <vt:lpstr>Sommaire</vt:lpstr>
      <vt:lpstr>Introduction</vt:lpstr>
      <vt:lpstr>Présentation PowerPoint</vt:lpstr>
      <vt:lpstr>Fonctionnalités</vt:lpstr>
      <vt:lpstr>Inscription et connexion</vt:lpstr>
      <vt:lpstr>Ajout des livres a la bibliothèque</vt:lpstr>
      <vt:lpstr>Recherche des livres</vt:lpstr>
      <vt:lpstr>Reservation des livres</vt:lpstr>
      <vt:lpstr>Affichage de la liste des livres</vt:lpstr>
      <vt:lpstr>Présentation PowerPoint</vt:lpstr>
      <vt:lpstr>Conclusion</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YxxT Kh</cp:lastModifiedBy>
  <cp:revision>10</cp:revision>
  <dcterms:created xsi:type="dcterms:W3CDTF">2024-06-05T12:15:42Z</dcterms:created>
  <dcterms:modified xsi:type="dcterms:W3CDTF">2024-06-05T16:47:16Z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2024-06-05T00:00:00Z</vt:filetime>
  </property>
  <property fmtid="{D5CDD505-2E9C-101B-9397-08002B2CF9AE}" pid="3" name="Creator">
    <vt:lpwstr>Chromium</vt:lpwstr>
  </property>
  <property fmtid="{D5CDD505-2E9C-101B-9397-08002B2CF9AE}" pid="4" name="LastSaved">
    <vt:filetime>2024-06-05T00:00:00Z</vt:filetime>
  </property>
  <property fmtid="{D5CDD505-2E9C-101B-9397-08002B2CF9AE}" pid="5" name="Producer">
    <vt:lpwstr>GPL Ghostscript 10.02.0</vt:lpwstr>
  </property>
</Properties>
</file>